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A33E5ED-490C-45B6-B772-8EE4FC7A6954}">
  <a:tblStyle styleId="{EA33E5ED-490C-45B6-B772-8EE4FC7A695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5"/>
    <p:restoredTop sz="94659"/>
  </p:normalViewPr>
  <p:slideViewPr>
    <p:cSldViewPr snapToGrid="0">
      <p:cViewPr varScale="1">
        <p:scale>
          <a:sx n="110" d="100"/>
          <a:sy n="110" d="100"/>
        </p:scale>
        <p:origin x="6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  <p:sp>
        <p:nvSpPr>
          <p:cNvPr id="18" name="Google Shape;18;p2"/>
          <p:cNvSpPr txBox="1"/>
          <p:nvPr/>
        </p:nvSpPr>
        <p:spPr>
          <a:xfrm>
            <a:off x="4494" y="603048"/>
            <a:ext cx="2269843" cy="276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Verdana"/>
              <a:buNone/>
            </a:pPr>
            <a:r>
              <a:rPr lang="ru-RU" sz="1200" b="0" i="0" u="none" strike="noStrike" cap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ДЕНЬ КАЧЕСТВА 2024</a:t>
            </a:r>
            <a:endParaRPr sz="1200" b="0" i="0" u="none" strike="noStrike" cap="none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9" name="Google Shape;1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30589" y="167774"/>
            <a:ext cx="417651" cy="40617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" name="Google Shape;17;p2">
            <a:extLst>
              <a:ext uri="{FF2B5EF4-FFF2-40B4-BE49-F238E27FC236}">
                <a16:creationId xmlns:a16="http://schemas.microsoft.com/office/drawing/2014/main" id="{96AEB76A-C28C-A2BB-6A90-AF8E9D4D65A0}"/>
              </a:ext>
            </a:extLst>
          </p:cNvPr>
          <p:cNvCxnSpPr>
            <a:cxnSpLocks/>
          </p:cNvCxnSpPr>
          <p:nvPr userDrawn="1"/>
        </p:nvCxnSpPr>
        <p:spPr>
          <a:xfrm flipV="1">
            <a:off x="2648607" y="735980"/>
            <a:ext cx="9529121" cy="18392"/>
          </a:xfrm>
          <a:prstGeom prst="straightConnector1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CE09B18A-6FC3-557E-7851-BE2C333026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lum bright="70000" contrast="-70000"/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 t="6607" r="19146" b="14451"/>
          <a:stretch/>
        </p:blipFill>
        <p:spPr bwMode="auto">
          <a:xfrm>
            <a:off x="5897880" y="765130"/>
            <a:ext cx="6279848" cy="6103628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EE0E71E-E17A-593B-0041-1DAE5C94D1B8}"/>
              </a:ext>
            </a:extLst>
          </p:cNvPr>
          <p:cNvSpPr txBox="1"/>
          <p:nvPr userDrawn="1"/>
        </p:nvSpPr>
        <p:spPr>
          <a:xfrm>
            <a:off x="367785" y="6418600"/>
            <a:ext cx="1735336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1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qd</a:t>
            </a:r>
            <a:r>
              <a:rPr lang="ru-RU" sz="11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@roskachestvo.gov.ru</a:t>
            </a:r>
            <a:r>
              <a:rPr lang="ru-RU" sz="11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63667C-1FDB-ADB2-4362-331FE802BF34}"/>
              </a:ext>
            </a:extLst>
          </p:cNvPr>
          <p:cNvSpPr txBox="1"/>
          <p:nvPr userDrawn="1"/>
        </p:nvSpPr>
        <p:spPr>
          <a:xfrm>
            <a:off x="2583181" y="809784"/>
            <a:ext cx="51315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ДИЗАЙН-МАКЕТЫ, СЦЕНАРИЙ КОНКУРСА, ПРЕСС-РЕЛИЗ БУДУТ ПРЕДОСТАВЛЕНЫ ПО ЗАПРОСУ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9" name="Google Shape;7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  <p:cxnSp>
        <p:nvCxnSpPr>
          <p:cNvPr id="27" name="Google Shape;27;p3"/>
          <p:cNvCxnSpPr/>
          <p:nvPr/>
        </p:nvCxnSpPr>
        <p:spPr>
          <a:xfrm>
            <a:off x="2103120" y="747410"/>
            <a:ext cx="10074608" cy="0"/>
          </a:xfrm>
          <a:prstGeom prst="straightConnector1">
            <a:avLst/>
          </a:prstGeom>
          <a:noFill/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" name="Google Shape;28;p3"/>
          <p:cNvSpPr txBox="1"/>
          <p:nvPr/>
        </p:nvSpPr>
        <p:spPr>
          <a:xfrm>
            <a:off x="-296722" y="603048"/>
            <a:ext cx="2269843" cy="276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Verdana"/>
              <a:buNone/>
            </a:pPr>
            <a:r>
              <a:rPr lang="ru-RU" sz="1200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ДЕНЬ КАЧЕСТВА 2023</a:t>
            </a:r>
            <a:endParaRPr sz="1200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9" name="Google Shape;29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20548" y="157639"/>
            <a:ext cx="417651" cy="406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0" name="Google Shape;50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9" name="Google Shape;5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6" name="Google Shape;6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7" name="Google Shape;6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3" name="Google Shape;7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/>
          <p:nvPr/>
        </p:nvSpPr>
        <p:spPr>
          <a:xfrm>
            <a:off x="2574728" y="393648"/>
            <a:ext cx="145828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rgbClr val="002060"/>
                </a:solidFill>
              </a:rPr>
              <a:t>АЗС</a:t>
            </a:r>
            <a:endParaRPr dirty="0">
              <a:solidFill>
                <a:srgbClr val="002060"/>
              </a:solidFill>
            </a:endParaRPr>
          </a:p>
        </p:txBody>
      </p:sp>
      <p:graphicFrame>
        <p:nvGraphicFramePr>
          <p:cNvPr id="92" name="Google Shape;92;p13"/>
          <p:cNvGraphicFramePr/>
          <p:nvPr>
            <p:extLst>
              <p:ext uri="{D42A27DB-BD31-4B8C-83A1-F6EECF244321}">
                <p14:modId xmlns:p14="http://schemas.microsoft.com/office/powerpoint/2010/main" val="3476804189"/>
              </p:ext>
            </p:extLst>
          </p:nvPr>
        </p:nvGraphicFramePr>
        <p:xfrm>
          <a:off x="404686" y="1156980"/>
          <a:ext cx="11204300" cy="5108896"/>
        </p:xfrm>
        <a:graphic>
          <a:graphicData uri="http://schemas.openxmlformats.org/drawingml/2006/table">
            <a:tbl>
              <a:tblPr firstRow="1" bandRow="1">
                <a:noFill/>
                <a:tableStyleId>{EA33E5ED-490C-45B6-B772-8EE4FC7A6954}</a:tableStyleId>
              </a:tblPr>
              <a:tblGrid>
                <a:gridCol w="117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77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5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759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1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Дата / Период</a:t>
                      </a:r>
                      <a:endParaRPr sz="1300" b="1" dirty="0">
                        <a:latin typeface="+mj-lt"/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1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Выгода</a:t>
                      </a:r>
                      <a:endParaRPr sz="1300" b="1" dirty="0">
                        <a:latin typeface="+mj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1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Вид активности</a:t>
                      </a:r>
                      <a:endParaRPr sz="1300" b="1" dirty="0">
                        <a:latin typeface="+mj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1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Формат / Материалы</a:t>
                      </a:r>
                      <a:endParaRPr sz="1300" b="1" dirty="0">
                        <a:latin typeface="+mj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1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Ресурс / Площадка</a:t>
                      </a:r>
                      <a:endParaRPr sz="1300" b="1" dirty="0">
                        <a:latin typeface="+mj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900">
                <a:tc row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11 - 16 ноября</a:t>
                      </a:r>
                      <a:endParaRPr sz="1300" dirty="0">
                        <a:latin typeface="+mj-lt"/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PR: репутация, доверие клиентов</a:t>
                      </a:r>
                      <a:endParaRPr sz="1300" dirty="0">
                        <a:latin typeface="+mj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Подготовка и размещение информационных сообщений об участии </a:t>
                      </a:r>
                      <a:r>
                        <a:rPr lang="ru-RU" sz="1300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компании </a:t>
                      </a: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в проведении Всемирной недели качества/ Дня качества;</a:t>
                      </a:r>
                      <a:endParaRPr sz="1300" dirty="0">
                        <a:latin typeface="+mj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Баннер День качества, новости, пресс-релизы, публикации </a:t>
                      </a:r>
                      <a:endParaRPr sz="1300" dirty="0">
                        <a:latin typeface="+mj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Информационные ресурсы компании (сайт, соцсети) </a:t>
                      </a:r>
                      <a:endParaRPr sz="1300" dirty="0">
                        <a:latin typeface="+mj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1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Изготовление и интеграция символики и элементов фирменного стиля / девиза Дня качества</a:t>
                      </a:r>
                      <a:endParaRPr sz="1300" dirty="0">
                        <a:latin typeface="+mj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Тэйбл-тенты, стикеры, </a:t>
                      </a:r>
                      <a:endParaRPr sz="1300" dirty="0">
                        <a:latin typeface="+mj-lt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электронные табло</a:t>
                      </a:r>
                      <a:endParaRPr sz="1300" dirty="0">
                        <a:latin typeface="+mj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Автозаправочный комплекс</a:t>
                      </a:r>
                      <a:endParaRPr sz="1300" dirty="0">
                        <a:latin typeface="+mj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3930">
                <a:tc v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tabLst/>
                        <a:defRPr/>
                      </a:pP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Проведение промо- и PR-акций с целью привлечения общественного внимания к корпоративным решениям в области качества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endParaRPr sz="1300" dirty="0">
                        <a:latin typeface="+mj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Calibri"/>
                          <a:sym typeface="Arial"/>
                        </a:rPr>
                        <a:t>Заявление о качестве нефтепродуктов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Информационные ресурсы компании (сайт, соцсети) </a:t>
                      </a:r>
                      <a:endParaRPr lang="ru-RU" sz="1300" b="0" i="0" u="none" strike="noStrike" cap="none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+mj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9516332"/>
                  </a:ext>
                </a:extLst>
              </a:tr>
              <a:tr h="8543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0" cap="none" dirty="0">
                          <a:solidFill>
                            <a:srgbClr val="000000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Специальные акции/предложения в Неделю качества для повышения лояльности клиентов</a:t>
                      </a:r>
                      <a:endParaRPr sz="1300" b="0" cap="none" dirty="0">
                        <a:solidFill>
                          <a:schemeClr val="dk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0" cap="none" dirty="0">
                          <a:solidFill>
                            <a:srgbClr val="000000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Начисление баллов на карту клиенту</a:t>
                      </a:r>
                      <a:endParaRPr sz="1300" b="0" cap="none" dirty="0">
                        <a:solidFill>
                          <a:schemeClr val="dk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Автозаправочный комплекс</a:t>
                      </a:r>
                      <a:endParaRPr lang="ru-RU" sz="1300" dirty="0">
                        <a:latin typeface="+mj-lt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5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dirty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14 ноября</a:t>
                      </a: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Поздравление клиентов с Днем качества</a:t>
                      </a:r>
                      <a:endParaRPr lang="ru-RU" sz="1300" b="0" i="0" u="none" strike="noStrike" cap="none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Открытка с Днем качества</a:t>
                      </a:r>
                      <a:endParaRPr lang="ru-RU" sz="1300" b="0" i="0" u="none" strike="noStrike" cap="none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+mj-lt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  <a:tabLst/>
                        <a:defRPr/>
                      </a:pP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Пост соцсетях</a:t>
                      </a:r>
                      <a:endParaRPr lang="ru-RU" sz="1300" b="0" i="0" u="none" strike="noStrike" cap="none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5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dirty="0">
                          <a:latin typeface="+mj-lt"/>
                        </a:rPr>
                        <a:t>Октябрь </a:t>
                      </a:r>
                      <a:endParaRPr sz="1300" dirty="0">
                        <a:latin typeface="+mj-lt"/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HR: мотивация персонала</a:t>
                      </a:r>
                      <a:endParaRPr sz="1300" dirty="0">
                        <a:latin typeface="+mj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Проведение конкурса среди сотрудников «Лидер качества года»</a:t>
                      </a:r>
                      <a:endParaRPr sz="1300" dirty="0">
                        <a:latin typeface="+mj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b="0" cap="none" dirty="0">
                        <a:solidFill>
                          <a:schemeClr val="dk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Офисы/АЗС</a:t>
                      </a:r>
                      <a:endParaRPr sz="1300" dirty="0">
                        <a:latin typeface="+mj-lt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2" name="Рисунок 4">
            <a:extLst>
              <a:ext uri="{FF2B5EF4-FFF2-40B4-BE49-F238E27FC236}">
                <a16:creationId xmlns:a16="http://schemas.microsoft.com/office/drawing/2014/main" id="{550EA397-1601-DF2E-41A2-54B5F1F11B8C}"/>
              </a:ext>
            </a:extLst>
          </p:cNvPr>
          <p:cNvGrpSpPr/>
          <p:nvPr/>
        </p:nvGrpSpPr>
        <p:grpSpPr>
          <a:xfrm>
            <a:off x="-14937" y="2494063"/>
            <a:ext cx="12292662" cy="1432116"/>
            <a:chOff x="-14937" y="2494063"/>
            <a:chExt cx="12292662" cy="1432116"/>
          </a:xfrm>
        </p:grpSpPr>
        <p:sp>
          <p:nvSpPr>
            <p:cNvPr id="3" name="Полилиния: фигура 82">
              <a:extLst>
                <a:ext uri="{FF2B5EF4-FFF2-40B4-BE49-F238E27FC236}">
                  <a16:creationId xmlns:a16="http://schemas.microsoft.com/office/drawing/2014/main" id="{7CEEE32B-FDF3-DC15-B5AC-39E8FD8C5A57}"/>
                </a:ext>
              </a:extLst>
            </p:cNvPr>
            <p:cNvSpPr/>
            <p:nvPr/>
          </p:nvSpPr>
          <p:spPr>
            <a:xfrm>
              <a:off x="-14937" y="2494063"/>
              <a:ext cx="329514" cy="1432116"/>
            </a:xfrm>
            <a:custGeom>
              <a:avLst/>
              <a:gdLst>
                <a:gd name="connsiteX0" fmla="*/ 3162 w 329513"/>
                <a:gd name="connsiteY0" fmla="*/ 3162 h 1432116"/>
                <a:gd name="connsiteX1" fmla="*/ 328240 w 329513"/>
                <a:gd name="connsiteY1" fmla="*/ 3162 h 1432116"/>
                <a:gd name="connsiteX2" fmla="*/ 328240 w 329513"/>
                <a:gd name="connsiteY2" fmla="*/ 1432743 h 1432116"/>
                <a:gd name="connsiteX3" fmla="*/ 3162 w 329513"/>
                <a:gd name="connsiteY3" fmla="*/ 1432743 h 143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9513" h="1432116">
                  <a:moveTo>
                    <a:pt x="3162" y="3162"/>
                  </a:moveTo>
                  <a:lnTo>
                    <a:pt x="328240" y="3162"/>
                  </a:lnTo>
                  <a:lnTo>
                    <a:pt x="328240" y="1432743"/>
                  </a:lnTo>
                  <a:lnTo>
                    <a:pt x="3162" y="1432743"/>
                  </a:lnTo>
                  <a:close/>
                </a:path>
              </a:pathLst>
            </a:custGeom>
            <a:solidFill>
              <a:srgbClr val="E61E25"/>
            </a:solidFill>
            <a:ln w="63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" name="Полилиния: фигура 83">
              <a:extLst>
                <a:ext uri="{FF2B5EF4-FFF2-40B4-BE49-F238E27FC236}">
                  <a16:creationId xmlns:a16="http://schemas.microsoft.com/office/drawing/2014/main" id="{B2BF0ABD-4B8D-0860-2C1D-9B925C47C59A}"/>
                </a:ext>
              </a:extLst>
            </p:cNvPr>
            <p:cNvSpPr/>
            <p:nvPr/>
          </p:nvSpPr>
          <p:spPr>
            <a:xfrm>
              <a:off x="11884844" y="2494063"/>
              <a:ext cx="392881" cy="1432116"/>
            </a:xfrm>
            <a:custGeom>
              <a:avLst/>
              <a:gdLst>
                <a:gd name="connsiteX0" fmla="*/ 3162 w 392881"/>
                <a:gd name="connsiteY0" fmla="*/ 3162 h 1432116"/>
                <a:gd name="connsiteX1" fmla="*/ 396043 w 392881"/>
                <a:gd name="connsiteY1" fmla="*/ 3162 h 1432116"/>
                <a:gd name="connsiteX2" fmla="*/ 396043 w 392881"/>
                <a:gd name="connsiteY2" fmla="*/ 1432743 h 1432116"/>
                <a:gd name="connsiteX3" fmla="*/ 3162 w 392881"/>
                <a:gd name="connsiteY3" fmla="*/ 1432743 h 143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2881" h="1432116">
                  <a:moveTo>
                    <a:pt x="3162" y="3162"/>
                  </a:moveTo>
                  <a:lnTo>
                    <a:pt x="396043" y="3162"/>
                  </a:lnTo>
                  <a:lnTo>
                    <a:pt x="396043" y="1432743"/>
                  </a:lnTo>
                  <a:lnTo>
                    <a:pt x="3162" y="1432743"/>
                  </a:lnTo>
                  <a:close/>
                </a:path>
              </a:pathLst>
            </a:custGeom>
            <a:solidFill>
              <a:srgbClr val="21428D"/>
            </a:solidFill>
            <a:ln w="63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152</Words>
  <Application>Microsoft Macintosh PowerPoint</Application>
  <PresentationFormat>Широкоэкранный</PresentationFormat>
  <Paragraphs>29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Devinport Lucas</cp:lastModifiedBy>
  <cp:revision>8</cp:revision>
  <dcterms:modified xsi:type="dcterms:W3CDTF">2024-07-26T09:00:56Z</dcterms:modified>
</cp:coreProperties>
</file>