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5"/>
    <p:restoredTop sz="95958"/>
  </p:normalViewPr>
  <p:slideViewPr>
    <p:cSldViewPr snapToGrid="0" snapToObjects="1">
      <p:cViewPr varScale="1">
        <p:scale>
          <a:sx n="117" d="100"/>
          <a:sy n="117" d="100"/>
        </p:scale>
        <p:origin x="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30FF9-63BA-BE43-B225-2FF3AE7E292D}" type="datetimeFigureOut">
              <a:rPr lang="ru-RU" smtClean="0"/>
              <a:t>26.07.2024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C87BD-B130-F344-9220-AEE9B2B218F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937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4A5499-9D2E-F86C-3DC8-727D79D62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490463-DC1C-7B21-1A02-B6CBD1951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F50180-28BD-8514-F14F-E2BB8692D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20AD-0FE8-864C-ACED-654F8C8CDFEB}" type="datetimeFigureOut">
              <a:rPr lang="ru-RU" smtClean="0"/>
              <a:t>26.07.2024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CC2B85-1C5B-5B81-E54F-61C37F29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9E06A-3CAC-704A-3B6D-A19002925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0E87-64FA-7041-8782-F24E54E87FC9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06DBBC44-45C3-6801-481A-3B738F9A116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 t="6607" r="19146" b="14451"/>
          <a:stretch/>
        </p:blipFill>
        <p:spPr bwMode="auto">
          <a:xfrm>
            <a:off x="5897880" y="754372"/>
            <a:ext cx="6279848" cy="6103628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13" name="Google Shape;17;p2">
            <a:extLst>
              <a:ext uri="{FF2B5EF4-FFF2-40B4-BE49-F238E27FC236}">
                <a16:creationId xmlns:a16="http://schemas.microsoft.com/office/drawing/2014/main" id="{21A0B65E-1388-78DF-5314-115AA3417552}"/>
              </a:ext>
            </a:extLst>
          </p:cNvPr>
          <p:cNvCxnSpPr>
            <a:cxnSpLocks/>
          </p:cNvCxnSpPr>
          <p:nvPr userDrawn="1"/>
        </p:nvCxnSpPr>
        <p:spPr>
          <a:xfrm flipV="1">
            <a:off x="2648607" y="735980"/>
            <a:ext cx="9529121" cy="18392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Google Shape;17;p2">
            <a:extLst>
              <a:ext uri="{FF2B5EF4-FFF2-40B4-BE49-F238E27FC236}">
                <a16:creationId xmlns:a16="http://schemas.microsoft.com/office/drawing/2014/main" id="{5B46CBEF-F65A-15F1-FF2F-2B9D516233E3}"/>
              </a:ext>
            </a:extLst>
          </p:cNvPr>
          <p:cNvCxnSpPr>
            <a:cxnSpLocks/>
          </p:cNvCxnSpPr>
          <p:nvPr userDrawn="1"/>
        </p:nvCxnSpPr>
        <p:spPr>
          <a:xfrm flipV="1">
            <a:off x="2648607" y="725094"/>
            <a:ext cx="9529121" cy="18392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Google Shape;18;p2">
            <a:extLst>
              <a:ext uri="{FF2B5EF4-FFF2-40B4-BE49-F238E27FC236}">
                <a16:creationId xmlns:a16="http://schemas.microsoft.com/office/drawing/2014/main" id="{218C7032-34F3-1E9E-515B-37B6379B3A70}"/>
              </a:ext>
            </a:extLst>
          </p:cNvPr>
          <p:cNvSpPr txBox="1"/>
          <p:nvPr userDrawn="1"/>
        </p:nvSpPr>
        <p:spPr>
          <a:xfrm>
            <a:off x="-46351" y="603048"/>
            <a:ext cx="2269843" cy="276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Verdana"/>
              <a:buNone/>
            </a:pPr>
            <a:r>
              <a:rPr lang="ru-RU" sz="1200" b="0" i="0" u="none" strike="noStrike" cap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ДЕНЬ КАЧЕСТВА 2024</a:t>
            </a:r>
            <a:endParaRPr sz="1200" b="0" i="0" u="none" strike="noStrike" cap="none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6" name="Google Shape;19;p2">
            <a:extLst>
              <a:ext uri="{FF2B5EF4-FFF2-40B4-BE49-F238E27FC236}">
                <a16:creationId xmlns:a16="http://schemas.microsoft.com/office/drawing/2014/main" id="{67C153A7-89B8-8A2D-7BFD-A80207B66A53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1026627" y="165746"/>
            <a:ext cx="417651" cy="40617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65A9EBB-A790-55C3-728C-8E0C7BB2EE8E}"/>
              </a:ext>
            </a:extLst>
          </p:cNvPr>
          <p:cNvSpPr txBox="1"/>
          <p:nvPr userDrawn="1"/>
        </p:nvSpPr>
        <p:spPr>
          <a:xfrm>
            <a:off x="367785" y="6418600"/>
            <a:ext cx="1735336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1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qd</a:t>
            </a:r>
            <a:r>
              <a:rPr lang="ru-RU" sz="11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@roskachestvo.gov.ru</a:t>
            </a:r>
            <a:r>
              <a:rPr lang="ru-RU" sz="11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C85EE0-E6A3-8E7A-B654-062C882C5B87}"/>
              </a:ext>
            </a:extLst>
          </p:cNvPr>
          <p:cNvSpPr txBox="1"/>
          <p:nvPr userDrawn="1"/>
        </p:nvSpPr>
        <p:spPr>
          <a:xfrm>
            <a:off x="2583181" y="809784"/>
            <a:ext cx="51315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ДИЗАЙН-МАКЕТЫ, СЦЕНАРИЙ КОНКУРСА, ПРЕСС-РЕЛИЗ БУДУТ ПРЕДОСТАВЛЕНЫ ПО ЗАПРОСУ</a:t>
            </a:r>
          </a:p>
        </p:txBody>
      </p:sp>
    </p:spTree>
    <p:extLst>
      <p:ext uri="{BB962C8B-B14F-4D97-AF65-F5344CB8AC3E}">
        <p14:creationId xmlns:p14="http://schemas.microsoft.com/office/powerpoint/2010/main" val="211444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90B651-A09D-660B-CD5C-0CA6AA2FC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926CD50-737E-CFE3-F55F-1F5445EE3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E17D4E-D662-D1EA-B165-BCD19DCEC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20AD-0FE8-864C-ACED-654F8C8CDFEB}" type="datetimeFigureOut">
              <a:rPr lang="ru-RU" smtClean="0"/>
              <a:t>26.07.2024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213692-6694-7EFD-9723-434E09593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51F979-D6F1-D3D8-9D4E-70FBC5554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0E87-64FA-7041-8782-F24E54E87F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77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B7DB9B4-5D74-B42D-C4C0-733F34E518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2F9F44-CF9E-2231-CBD0-6B9B98A12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3D8DF9-D277-C00D-EAF2-69E42C2B9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20AD-0FE8-864C-ACED-654F8C8CDFEB}" type="datetimeFigureOut">
              <a:rPr lang="ru-RU" smtClean="0"/>
              <a:t>26.07.2024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03048F-50B4-3AC2-2AD3-5E7E6C7FF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6A2A1B-9E59-9E3F-6A17-855595DB0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0E87-64FA-7041-8782-F24E54E87F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980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995B76-3D41-AE55-886C-32FEF0929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64F86B-3F78-97B7-3EF8-1192E147F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0877BD-865E-1A7C-CB52-EB78CC152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20AD-0FE8-864C-ACED-654F8C8CDFEB}" type="datetimeFigureOut">
              <a:rPr lang="ru-RU" smtClean="0"/>
              <a:t>26.07.2024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DC8196-6BF9-ED20-B30F-06BE85003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5C4E40-8B59-5850-B33B-6B07C041C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0E87-64FA-7041-8782-F24E54E87FC9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148232B0-037A-79B2-550C-8C044533E8DE}"/>
              </a:ext>
            </a:extLst>
          </p:cNvPr>
          <p:cNvCxnSpPr>
            <a:cxnSpLocks/>
          </p:cNvCxnSpPr>
          <p:nvPr userDrawn="1"/>
        </p:nvCxnSpPr>
        <p:spPr>
          <a:xfrm>
            <a:off x="2103120" y="747410"/>
            <a:ext cx="1007460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B68A419-86BC-3781-81F7-FAB4DD7A7010}"/>
              </a:ext>
            </a:extLst>
          </p:cNvPr>
          <p:cNvSpPr txBox="1"/>
          <p:nvPr userDrawn="1"/>
        </p:nvSpPr>
        <p:spPr>
          <a:xfrm>
            <a:off x="-296722" y="603048"/>
            <a:ext cx="2269843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ДЕНЬ КАЧЕСТВА</a:t>
            </a:r>
            <a:r>
              <a:rPr lang="en-US" sz="1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2023</a:t>
            </a:r>
            <a:endParaRPr lang="ru-RU" sz="1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E776099-BDEB-6137-C885-758AD9DB26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0548" y="157639"/>
            <a:ext cx="417651" cy="40617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9587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854A93-2AF0-DFE3-6695-9E84A723A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DFC661-B133-F5F8-89F7-39AA101CF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4D75BE-78EB-CD99-7AA6-2BB38EC44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20AD-0FE8-864C-ACED-654F8C8CDFEB}" type="datetimeFigureOut">
              <a:rPr lang="ru-RU" smtClean="0"/>
              <a:t>26.07.2024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3F35BF-9F0B-6756-0F3A-5D91E5616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BDC00F-7CB4-E2D0-4292-9D6085B9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0E87-64FA-7041-8782-F24E54E87F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40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72B8AF-DE8C-EB43-2605-53B7DF3DB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6E47D0-4AE4-05B1-2A7B-01054931A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972D9E-BCC7-8CAD-1749-F9B854777E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EB8FF5-178D-861B-AE8F-50429D62D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20AD-0FE8-864C-ACED-654F8C8CDFEB}" type="datetimeFigureOut">
              <a:rPr lang="ru-RU" smtClean="0"/>
              <a:t>26.07.2024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32B796-DA06-B1E8-7B75-09D424D5F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D04928-DCB7-17CB-3D53-C5718523E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0E87-64FA-7041-8782-F24E54E87F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770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6C56BE-13FC-6D3C-EABC-E5405828E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D2EE98-6CAD-10AF-61BE-2657D8E31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513E53-005C-C985-9D65-DBD3DFF19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CC6224A-726A-3AF3-BC9B-107606AF33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AA56436-3DF9-D013-7265-4D03CFB0F6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79A2038-5C95-76AA-868D-851F7CD2F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20AD-0FE8-864C-ACED-654F8C8CDFEB}" type="datetimeFigureOut">
              <a:rPr lang="ru-RU" smtClean="0"/>
              <a:t>26.07.2024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1E38225-D2E9-793F-0A70-7DBB4DBD2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B31B532-6E3B-BBC2-D5AB-E41527454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0E87-64FA-7041-8782-F24E54E87F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72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65B566-A2AC-C1D2-124E-5187A43D8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760E0AB-4130-F1A0-F75A-491C67537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20AD-0FE8-864C-ACED-654F8C8CDFEB}" type="datetimeFigureOut">
              <a:rPr lang="ru-RU" smtClean="0"/>
              <a:t>26.07.2024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A5B0FEF-EDF6-963D-371D-EE06CDDAA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B982758-DF0B-9D5D-3F34-3342C4F9A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0E87-64FA-7041-8782-F24E54E87F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72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E16736-95CB-3B92-C61B-C9FDA754C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20AD-0FE8-864C-ACED-654F8C8CDFEB}" type="datetimeFigureOut">
              <a:rPr lang="ru-RU" smtClean="0"/>
              <a:t>26.07.2024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2DA9CBC-F092-EB2F-61A3-74C159809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F0229FE-E995-3D62-CFDB-99E6B24B9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0E87-64FA-7041-8782-F24E54E87F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85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3E9317-A815-DB69-C349-311A3F349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DF5F05-466E-0090-EA7A-5A6303875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B5F72F-728E-4B85-C125-7A7BB337CF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D2AC97-7EED-D58E-3BEA-7E9E5CCD9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20AD-0FE8-864C-ACED-654F8C8CDFEB}" type="datetimeFigureOut">
              <a:rPr lang="ru-RU" smtClean="0"/>
              <a:t>26.07.2024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D7FC41-958B-4C12-7419-CD1E7E619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6FE51D-D597-3916-78AD-5709376E8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0E87-64FA-7041-8782-F24E54E87F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82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82004C-FC66-6305-A7B4-BD49426AA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E29786F-0E66-7B1A-DB50-04850B6AB5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AB2F55-8076-2AC0-32FA-B8A67F889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B30941-E03A-E99C-292A-723477BB5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20AD-0FE8-864C-ACED-654F8C8CDFEB}" type="datetimeFigureOut">
              <a:rPr lang="ru-RU" smtClean="0"/>
              <a:t>26.07.2024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11888E2-F576-D341-4790-4FB8730C2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765191-A5BA-B5FC-0E89-F88116A06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0E87-64FA-7041-8782-F24E54E87F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40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F3BE38-6253-E750-8CCB-9DDF7C403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611EA9B-A4E8-5424-383A-9CC428843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1652B9-953F-1703-106E-50B44EB030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A20AD-0FE8-864C-ACED-654F8C8CDFEB}" type="datetimeFigureOut">
              <a:rPr lang="ru-RU" smtClean="0"/>
              <a:t>26.07.2024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E82C83-22D8-7204-A06B-0ECFDD6C92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BF7374-92F5-0465-7BF8-0C2A5C0082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50E87-64FA-7041-8782-F24E54E87F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02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262A7865-4B50-791B-753A-7AD9BAF04A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864891"/>
              </p:ext>
            </p:extLst>
          </p:nvPr>
        </p:nvGraphicFramePr>
        <p:xfrm>
          <a:off x="402772" y="1362625"/>
          <a:ext cx="10998982" cy="45627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3301">
                  <a:extLst>
                    <a:ext uri="{9D8B030D-6E8A-4147-A177-3AD203B41FA5}">
                      <a16:colId xmlns:a16="http://schemas.microsoft.com/office/drawing/2014/main" val="4131950108"/>
                    </a:ext>
                  </a:extLst>
                </a:gridCol>
                <a:gridCol w="1107852">
                  <a:extLst>
                    <a:ext uri="{9D8B030D-6E8A-4147-A177-3AD203B41FA5}">
                      <a16:colId xmlns:a16="http://schemas.microsoft.com/office/drawing/2014/main" val="1809127995"/>
                    </a:ext>
                  </a:extLst>
                </a:gridCol>
                <a:gridCol w="4885911">
                  <a:extLst>
                    <a:ext uri="{9D8B030D-6E8A-4147-A177-3AD203B41FA5}">
                      <a16:colId xmlns:a16="http://schemas.microsoft.com/office/drawing/2014/main" val="3999357319"/>
                    </a:ext>
                  </a:extLst>
                </a:gridCol>
                <a:gridCol w="2079353">
                  <a:extLst>
                    <a:ext uri="{9D8B030D-6E8A-4147-A177-3AD203B41FA5}">
                      <a16:colId xmlns:a16="http://schemas.microsoft.com/office/drawing/2014/main" val="1554156859"/>
                    </a:ext>
                  </a:extLst>
                </a:gridCol>
                <a:gridCol w="1772565">
                  <a:extLst>
                    <a:ext uri="{9D8B030D-6E8A-4147-A177-3AD203B41FA5}">
                      <a16:colId xmlns:a16="http://schemas.microsoft.com/office/drawing/2014/main" val="19782604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3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Дата / Период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Выгода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 активности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Формат / Материалы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Ресурс / Площадка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3741254"/>
                  </a:ext>
                </a:extLst>
              </a:tr>
              <a:tr h="423894">
                <a:tc rowSpan="3">
                  <a:txBody>
                    <a:bodyPr/>
                    <a:lstStyle/>
                    <a:p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11 - 16 ноября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</a:t>
                      </a:r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репутация, доверие клиентов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и размещение информационных сообщений об участии Сбербанка в проведении Всемирной недели качества/ Дня качества;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Баннер День качества, новости, пресс-релизы, публикации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Информационные ресурсы компании (сайт, соцсети)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7785906"/>
                  </a:ext>
                </a:extLst>
              </a:tr>
              <a:tr h="854294">
                <a:tc vMerge="1">
                  <a:txBody>
                    <a:bodyPr/>
                    <a:lstStyle/>
                    <a:p>
                      <a:endParaRPr lang="ru-RU" sz="13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Изготовление и интеграция символики и элементов фирменного стиля / девиза Дня качества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Тэйбл-тенты, стикеры, </a:t>
                      </a:r>
                    </a:p>
                    <a:p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электронные табло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Клиентский зал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5002272"/>
                  </a:ext>
                </a:extLst>
              </a:tr>
              <a:tr h="854294">
                <a:tc vMerge="1">
                  <a:txBody>
                    <a:bodyPr/>
                    <a:lstStyle/>
                    <a:p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ноября</a:t>
                      </a:r>
                    </a:p>
                    <a:p>
                      <a:endParaRPr lang="ru-RU" sz="13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«Качественный сервис» от ТОП менеджмента: ТОП менеджеры выполняют обязанности рядовых сотрудников с целью передачи опыта и повышения квалификации, а также мотивации персонала и повышения лояльности клиентов;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Мастер-класс</a:t>
                      </a:r>
                    </a:p>
                    <a:p>
                      <a:endParaRPr lang="ru-RU" sz="13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Офисы/отделения</a:t>
                      </a:r>
                    </a:p>
                    <a:p>
                      <a:endParaRPr lang="ru-RU" sz="13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666453"/>
                  </a:ext>
                </a:extLst>
              </a:tr>
              <a:tr h="925414">
                <a:tc>
                  <a:txBody>
                    <a:bodyPr/>
                    <a:lstStyle/>
                    <a:p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ноября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Поздравление клиентов с Днем качества</a:t>
                      </a:r>
                    </a:p>
                    <a:p>
                      <a:endParaRPr lang="ru-RU" sz="13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Открытка с Днем качества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Клиентская рассылка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685327"/>
                  </a:ext>
                </a:extLst>
              </a:tr>
              <a:tr h="725607">
                <a:tc>
                  <a:txBody>
                    <a:bodyPr/>
                    <a:lstStyle/>
                    <a:p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Октябрь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</a:t>
                      </a:r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мотивация персонала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конкурса среди сотрудников «Лидер качества года»;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Сценарий конкурса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Офисы/отделения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00144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1601F01-7778-61B5-7E7F-D16CDBA6D705}"/>
              </a:ext>
            </a:extLst>
          </p:cNvPr>
          <p:cNvSpPr txBox="1"/>
          <p:nvPr/>
        </p:nvSpPr>
        <p:spPr>
          <a:xfrm>
            <a:off x="2556639" y="365099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ФИНСЕКТОР</a:t>
            </a:r>
          </a:p>
        </p:txBody>
      </p:sp>
      <p:grpSp>
        <p:nvGrpSpPr>
          <p:cNvPr id="4" name="Рисунок 4">
            <a:extLst>
              <a:ext uri="{FF2B5EF4-FFF2-40B4-BE49-F238E27FC236}">
                <a16:creationId xmlns:a16="http://schemas.microsoft.com/office/drawing/2014/main" id="{C74F318D-6218-7DA7-A020-8BDB341016C9}"/>
              </a:ext>
            </a:extLst>
          </p:cNvPr>
          <p:cNvGrpSpPr/>
          <p:nvPr/>
        </p:nvGrpSpPr>
        <p:grpSpPr>
          <a:xfrm>
            <a:off x="-14937" y="2494063"/>
            <a:ext cx="12292662" cy="1432116"/>
            <a:chOff x="-14937" y="2494063"/>
            <a:chExt cx="12292662" cy="1432116"/>
          </a:xfrm>
        </p:grpSpPr>
        <p:sp>
          <p:nvSpPr>
            <p:cNvPr id="5" name="Полилиния: фигура 82">
              <a:extLst>
                <a:ext uri="{FF2B5EF4-FFF2-40B4-BE49-F238E27FC236}">
                  <a16:creationId xmlns:a16="http://schemas.microsoft.com/office/drawing/2014/main" id="{BB9C315A-AC10-68AA-EC6E-AA913EA0A896}"/>
                </a:ext>
              </a:extLst>
            </p:cNvPr>
            <p:cNvSpPr/>
            <p:nvPr/>
          </p:nvSpPr>
          <p:spPr>
            <a:xfrm>
              <a:off x="-14937" y="2494063"/>
              <a:ext cx="329514" cy="1432116"/>
            </a:xfrm>
            <a:custGeom>
              <a:avLst/>
              <a:gdLst>
                <a:gd name="connsiteX0" fmla="*/ 3162 w 329513"/>
                <a:gd name="connsiteY0" fmla="*/ 3162 h 1432116"/>
                <a:gd name="connsiteX1" fmla="*/ 328240 w 329513"/>
                <a:gd name="connsiteY1" fmla="*/ 3162 h 1432116"/>
                <a:gd name="connsiteX2" fmla="*/ 328240 w 329513"/>
                <a:gd name="connsiteY2" fmla="*/ 1432743 h 1432116"/>
                <a:gd name="connsiteX3" fmla="*/ 3162 w 329513"/>
                <a:gd name="connsiteY3" fmla="*/ 1432743 h 143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9513" h="1432116">
                  <a:moveTo>
                    <a:pt x="3162" y="3162"/>
                  </a:moveTo>
                  <a:lnTo>
                    <a:pt x="328240" y="3162"/>
                  </a:lnTo>
                  <a:lnTo>
                    <a:pt x="328240" y="1432743"/>
                  </a:lnTo>
                  <a:lnTo>
                    <a:pt x="3162" y="1432743"/>
                  </a:lnTo>
                  <a:close/>
                </a:path>
              </a:pathLst>
            </a:custGeom>
            <a:solidFill>
              <a:srgbClr val="E61E25"/>
            </a:solidFill>
            <a:ln w="63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" name="Полилиния: фигура 83">
              <a:extLst>
                <a:ext uri="{FF2B5EF4-FFF2-40B4-BE49-F238E27FC236}">
                  <a16:creationId xmlns:a16="http://schemas.microsoft.com/office/drawing/2014/main" id="{720605AF-1E0B-05F2-CFB5-17828B9D8E27}"/>
                </a:ext>
              </a:extLst>
            </p:cNvPr>
            <p:cNvSpPr/>
            <p:nvPr/>
          </p:nvSpPr>
          <p:spPr>
            <a:xfrm>
              <a:off x="11884844" y="2494063"/>
              <a:ext cx="392881" cy="1432116"/>
            </a:xfrm>
            <a:custGeom>
              <a:avLst/>
              <a:gdLst>
                <a:gd name="connsiteX0" fmla="*/ 3162 w 392881"/>
                <a:gd name="connsiteY0" fmla="*/ 3162 h 1432116"/>
                <a:gd name="connsiteX1" fmla="*/ 396043 w 392881"/>
                <a:gd name="connsiteY1" fmla="*/ 3162 h 1432116"/>
                <a:gd name="connsiteX2" fmla="*/ 396043 w 392881"/>
                <a:gd name="connsiteY2" fmla="*/ 1432743 h 1432116"/>
                <a:gd name="connsiteX3" fmla="*/ 3162 w 392881"/>
                <a:gd name="connsiteY3" fmla="*/ 1432743 h 143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881" h="1432116">
                  <a:moveTo>
                    <a:pt x="3162" y="3162"/>
                  </a:moveTo>
                  <a:lnTo>
                    <a:pt x="396043" y="3162"/>
                  </a:lnTo>
                  <a:lnTo>
                    <a:pt x="396043" y="1432743"/>
                  </a:lnTo>
                  <a:lnTo>
                    <a:pt x="3162" y="1432743"/>
                  </a:lnTo>
                  <a:close/>
                </a:path>
              </a:pathLst>
            </a:custGeom>
            <a:solidFill>
              <a:srgbClr val="21428D"/>
            </a:solidFill>
            <a:ln w="63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3532906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144</Words>
  <Application>Microsoft Macintosh PowerPoint</Application>
  <PresentationFormat>Широкоэкранный</PresentationFormat>
  <Paragraphs>27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katya tarasova</dc:creator>
  <cp:lastModifiedBy>Devinport Lucas</cp:lastModifiedBy>
  <cp:revision>20</cp:revision>
  <dcterms:created xsi:type="dcterms:W3CDTF">2022-08-05T09:20:15Z</dcterms:created>
  <dcterms:modified xsi:type="dcterms:W3CDTF">2024-07-26T09:02:22Z</dcterms:modified>
</cp:coreProperties>
</file>