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21"/>
    <p:restoredTop sz="95958"/>
  </p:normalViewPr>
  <p:slideViewPr>
    <p:cSldViewPr snapToGrid="0" snapToObjects="1">
      <p:cViewPr varScale="1">
        <p:scale>
          <a:sx n="115" d="100"/>
          <a:sy n="115" d="100"/>
        </p:scale>
        <p:origin x="24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microsoft.com/office/2007/relationships/hdphoto" Target="../media/hdphoto1.wdp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4A5499-9D2E-F86C-3DC8-727D79D62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9490463-DC1C-7B21-1A02-B6CBD1951E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F50180-28BD-8514-F14F-E2BB8692D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CC2B85-1C5B-5B81-E54F-61C37F29D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19E06A-3CAC-704A-3B6D-A19002925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BA82D6A-489D-349A-84DA-0807026ECC86}"/>
              </a:ext>
            </a:extLst>
          </p:cNvPr>
          <p:cNvSpPr txBox="1"/>
          <p:nvPr userDrawn="1"/>
        </p:nvSpPr>
        <p:spPr>
          <a:xfrm>
            <a:off x="171908" y="603048"/>
            <a:ext cx="226984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ДЕНЬ КАЧЕСТВА</a:t>
            </a:r>
            <a:r>
              <a:rPr lang="en-US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</a:t>
            </a:r>
            <a:r>
              <a:rPr lang="ru-RU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4F958934-9E66-6145-8EE3-2A5FE0CDC9A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52068" y="157639"/>
            <a:ext cx="417651" cy="406177"/>
          </a:xfrm>
          <a:prstGeom prst="rect">
            <a:avLst/>
          </a:prstGeom>
          <a:ln>
            <a:noFill/>
          </a:ln>
        </p:spPr>
      </p:pic>
      <p:pic>
        <p:nvPicPr>
          <p:cNvPr id="12" name="Picture 2">
            <a:extLst>
              <a:ext uri="{FF2B5EF4-FFF2-40B4-BE49-F238E27FC236}">
                <a16:creationId xmlns:a16="http://schemas.microsoft.com/office/drawing/2014/main" id="{06DBBC44-45C3-6801-481A-3B738F9A116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lum bright="70000" contrast="-70000"/>
            <a:alphaModFix amt="85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rcRect t="6607" r="19146" b="14451"/>
          <a:stretch/>
        </p:blipFill>
        <p:spPr bwMode="auto">
          <a:xfrm>
            <a:off x="5897880" y="754372"/>
            <a:ext cx="6279848" cy="6103628"/>
          </a:xfrm>
          <a:prstGeom prst="rect">
            <a:avLst/>
          </a:prstGeom>
          <a:noFill/>
          <a:ln>
            <a:noFill/>
          </a:ln>
          <a:effectLst/>
        </p:spPr>
      </p:pic>
      <p:cxnSp>
        <p:nvCxnSpPr>
          <p:cNvPr id="7" name="Google Shape;17;p2">
            <a:extLst>
              <a:ext uri="{FF2B5EF4-FFF2-40B4-BE49-F238E27FC236}">
                <a16:creationId xmlns:a16="http://schemas.microsoft.com/office/drawing/2014/main" id="{35950081-1CBE-B607-28F1-E0D9B6DA0D1D}"/>
              </a:ext>
            </a:extLst>
          </p:cNvPr>
          <p:cNvCxnSpPr>
            <a:cxnSpLocks/>
          </p:cNvCxnSpPr>
          <p:nvPr userDrawn="1"/>
        </p:nvCxnSpPr>
        <p:spPr>
          <a:xfrm flipV="1">
            <a:off x="2648607" y="725094"/>
            <a:ext cx="9529121" cy="18392"/>
          </a:xfrm>
          <a:prstGeom prst="straightConnector1">
            <a:avLst/>
          </a:prstGeom>
          <a:ln>
            <a:solidFill>
              <a:srgbClr val="FF0000"/>
            </a:solidFill>
            <a:headEnd type="none" w="sm" len="sm"/>
            <a:tailEnd type="none" w="sm" len="sm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2DEB1E1C-51E5-D35B-F2D3-AB10E2A053F8}"/>
              </a:ext>
            </a:extLst>
          </p:cNvPr>
          <p:cNvSpPr txBox="1"/>
          <p:nvPr userDrawn="1"/>
        </p:nvSpPr>
        <p:spPr>
          <a:xfrm>
            <a:off x="367785" y="6418600"/>
            <a:ext cx="1735336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en-US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qd</a:t>
            </a:r>
            <a:r>
              <a:rPr lang="ru-RU" sz="11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@roskachestvo.gov.ru</a:t>
            </a:r>
            <a:r>
              <a:rPr lang="ru-RU" sz="1100" i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11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93C3EC9-8C19-85B0-78F6-B75872493D45}"/>
              </a:ext>
            </a:extLst>
          </p:cNvPr>
          <p:cNvSpPr txBox="1"/>
          <p:nvPr userDrawn="1"/>
        </p:nvSpPr>
        <p:spPr>
          <a:xfrm>
            <a:off x="2583181" y="809784"/>
            <a:ext cx="513153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800" i="1" dirty="0">
                <a:latin typeface="Arial" panose="020B0604020202020204" pitchFamily="34" charset="0"/>
                <a:cs typeface="Arial" panose="020B0604020202020204" pitchFamily="34" charset="0"/>
              </a:rPr>
              <a:t>ДИЗАЙН-МАКЕТЫ, СЦЕНАРИЙ КОНКУРСА, ПРЕСС-РЕЛИЗ БУДУТ ПРЕДОСТАВЛЕНЫ ПО ЗАПРОСУ</a:t>
            </a:r>
          </a:p>
        </p:txBody>
      </p:sp>
    </p:spTree>
    <p:extLst>
      <p:ext uri="{BB962C8B-B14F-4D97-AF65-F5344CB8AC3E}">
        <p14:creationId xmlns:p14="http://schemas.microsoft.com/office/powerpoint/2010/main" val="211444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90B651-A09D-660B-CD5C-0CA6AA2FC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926CD50-737E-CFE3-F55F-1F5445EE3F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E17D4E-D662-D1EA-B165-BCD19DCE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7213692-6694-7EFD-9723-434E095936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351F979-D6F1-D3D8-9D4E-70FBC5554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77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4B7DB9B4-5D74-B42D-C4C0-733F34E518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32F9F44-CF9E-2231-CBD0-6B9B98A127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E3D8DF9-D277-C00D-EAF2-69E42C2B90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03048F-50B4-3AC2-2AD3-5E7E6C7FF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36A2A1B-9E59-9E3F-6A17-855595DB01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24980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995B76-3D41-AE55-886C-32FEF0929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A64F86B-3F78-97B7-3EF8-1192E147FF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50877BD-865E-1A7C-CB52-EB78CC152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CDC8196-6BF9-ED20-B30F-06BE85003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05C4E40-8B59-5850-B33B-6B07C041C4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148232B0-037A-79B2-550C-8C044533E8DE}"/>
              </a:ext>
            </a:extLst>
          </p:cNvPr>
          <p:cNvCxnSpPr>
            <a:cxnSpLocks/>
          </p:cNvCxnSpPr>
          <p:nvPr userDrawn="1"/>
        </p:nvCxnSpPr>
        <p:spPr>
          <a:xfrm>
            <a:off x="2103120" y="747410"/>
            <a:ext cx="10074608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EB68A419-86BC-3781-81F7-FAB4DD7A7010}"/>
              </a:ext>
            </a:extLst>
          </p:cNvPr>
          <p:cNvSpPr txBox="1"/>
          <p:nvPr userDrawn="1"/>
        </p:nvSpPr>
        <p:spPr>
          <a:xfrm>
            <a:off x="-296722" y="603048"/>
            <a:ext cx="2269843" cy="2769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0" marR="0" indent="0" algn="r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ru-RU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ДЕНЬ КАЧЕСТВА</a:t>
            </a:r>
            <a:r>
              <a:rPr lang="en-US" sz="1200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2023</a:t>
            </a:r>
            <a:endParaRPr lang="ru-RU" sz="1200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1E776099-BDEB-6137-C885-758AD9DB264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20548" y="157639"/>
            <a:ext cx="417651" cy="406177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958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854A93-2AF0-DFE3-6695-9E84A723A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4DFC661-B133-F5F8-89F7-39AA101CF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4D75BE-78EB-CD99-7AA6-2BB38EC44D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3F35BF-9F0B-6756-0F3A-5D91E5616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1BDC00F-7CB4-E2D0-4292-9D6085B9C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3409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2B8AF-DE8C-EB43-2605-53B7DF3DB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6E47D0-4AE4-05B1-2A7B-01054931A7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C972D9E-BCC7-8CAD-1749-F9B854777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9EB8FF5-178D-861B-AE8F-50429D62D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832B796-DA06-B1E8-7B75-09D424D5F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AD04928-DCB7-17CB-3D53-C5718523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77085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6C56BE-13FC-6D3C-EABC-E5405828E1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2D2EE98-6CAD-10AF-61BE-2657D8E31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0513E53-005C-C985-9D65-DBD3DFF190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7CC6224A-726A-3AF3-BC9B-107606AF33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AA56436-3DF9-D013-7265-4D03CFB0F6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79A2038-5C95-76AA-868D-851F7CD2F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21E38225-D2E9-793F-0A70-7DBB4DBD2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B31B532-6E3B-BBC2-D5AB-E41527454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727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65B566-A2AC-C1D2-124E-5187A43D8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760E0AB-4130-F1A0-F75A-491C67537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A5B0FEF-EDF6-963D-371D-EE06CDDAA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AB982758-DF0B-9D5D-3F34-3342C4F9A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30721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1E16736-95CB-3B92-C61B-C9FDA754C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2DA9CBC-F092-EB2F-61A3-74C1598091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FF0229FE-E995-3D62-CFDB-99E6B24B9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9851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E9317-A815-DB69-C349-311A3F349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DF5F05-466E-0090-EA7A-5A6303875F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1CB5F72F-728E-4B85-C125-7A7BB337CF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3D2AC97-7EED-D58E-3BEA-7E9E5CCD9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FD7FC41-958B-4C12-7419-CD1E7E619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D6FE51D-D597-3916-78AD-5709376E87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2825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82004C-FC66-6305-A7B4-BD49426AAE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E29786F-0E66-7B1A-DB50-04850B6AB5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6AB2F55-8076-2AC0-32FA-B8A67F8898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CB30941-E03A-E99C-292A-723477BB5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11888E2-F576-D341-4790-4FB8730C2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A765191-A5BA-B5FC-0E89-F88116A06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40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F3BE38-6253-E750-8CCB-9DDF7C4034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611EA9B-A4E8-5424-383A-9CC428843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1652B9-953F-1703-106E-50B44EB030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A20AD-0FE8-864C-ACED-654F8C8CDFEB}" type="datetimeFigureOut">
              <a:rPr lang="ru-RU" smtClean="0"/>
              <a:t>26.07.2024</a:t>
            </a:fld>
            <a:endParaRPr lang="ru-RU" dirty="0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E82C83-22D8-7204-A06B-0ECFDD6C92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BF7374-92F5-0465-7BF8-0C2A5C00825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50E87-64FA-7041-8782-F24E54E87FC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89025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F7EEE69-80ED-25EC-FEA1-3E05E9186B92}"/>
              </a:ext>
            </a:extLst>
          </p:cNvPr>
          <p:cNvSpPr txBox="1"/>
          <p:nvPr/>
        </p:nvSpPr>
        <p:spPr>
          <a:xfrm>
            <a:off x="2563150" y="382071"/>
            <a:ext cx="2175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МАРКЕТПЛЕЙСЫ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262A7865-4B50-791B-753A-7AD9BAF04A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603563"/>
              </p:ext>
            </p:extLst>
          </p:nvPr>
        </p:nvGraphicFramePr>
        <p:xfrm>
          <a:off x="520860" y="1266630"/>
          <a:ext cx="10857056" cy="43645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38419">
                  <a:extLst>
                    <a:ext uri="{9D8B030D-6E8A-4147-A177-3AD203B41FA5}">
                      <a16:colId xmlns:a16="http://schemas.microsoft.com/office/drawing/2014/main" val="4131950108"/>
                    </a:ext>
                  </a:extLst>
                </a:gridCol>
                <a:gridCol w="1093557">
                  <a:extLst>
                    <a:ext uri="{9D8B030D-6E8A-4147-A177-3AD203B41FA5}">
                      <a16:colId xmlns:a16="http://schemas.microsoft.com/office/drawing/2014/main" val="1809127995"/>
                    </a:ext>
                  </a:extLst>
                </a:gridCol>
                <a:gridCol w="4678111">
                  <a:extLst>
                    <a:ext uri="{9D8B030D-6E8A-4147-A177-3AD203B41FA5}">
                      <a16:colId xmlns:a16="http://schemas.microsoft.com/office/drawing/2014/main" val="3999357319"/>
                    </a:ext>
                  </a:extLst>
                </a:gridCol>
                <a:gridCol w="2197276">
                  <a:extLst>
                    <a:ext uri="{9D8B030D-6E8A-4147-A177-3AD203B41FA5}">
                      <a16:colId xmlns:a16="http://schemas.microsoft.com/office/drawing/2014/main" val="1554156859"/>
                    </a:ext>
                  </a:extLst>
                </a:gridCol>
                <a:gridCol w="1749693">
                  <a:extLst>
                    <a:ext uri="{9D8B030D-6E8A-4147-A177-3AD203B41FA5}">
                      <a16:colId xmlns:a16="http://schemas.microsoft.com/office/drawing/2014/main" val="197826043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ru-RU" sz="13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Дата / Период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Выгода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Вид активности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Формат / Материалы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Ресурс / Площадка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13741254"/>
                  </a:ext>
                </a:extLst>
              </a:tr>
              <a:tr h="423894">
                <a:tc rowSpan="3"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11 - 16 ноября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</a:t>
                      </a: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репутация, доверие клиентов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и размещение информационных сообщений об участии компании в проведении Всемирной недели качества/ Дня качества;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Баннер День качества, новости, пресс-релизы, публикации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Информационные ресурсы компании (сайт, соцсети)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7785906"/>
                  </a:ext>
                </a:extLst>
              </a:tr>
              <a:tr h="673483">
                <a:tc vMerge="1">
                  <a:txBody>
                    <a:bodyPr/>
                    <a:lstStyle/>
                    <a:p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kern="1200" cap="none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Arial"/>
                          <a:cs typeface="Arial" panose="020B0604020202020204" pitchFamily="34" charset="0"/>
                          <a:sym typeface="Arial"/>
                        </a:rPr>
                        <a:t>Специальные акции/предложения в Неделю качества для повышения лояльности клиентов</a:t>
                      </a:r>
                      <a:endParaRPr lang="ru-RU" sz="1300" b="0" kern="1200" cap="none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Arial"/>
                        <a:cs typeface="Arial" panose="020B0604020202020204" pitchFamily="34" charset="0"/>
                        <a:sym typeface="Arial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Промокод </a:t>
                      </a:r>
                      <a:r>
                        <a:rPr lang="ru-RU" sz="1300" b="1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денькачества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При оформлении заказа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5002272"/>
                  </a:ext>
                </a:extLst>
              </a:tr>
              <a:tr h="854294">
                <a:tc vMerge="1"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 ноября</a:t>
                      </a:r>
                    </a:p>
                    <a:p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Рейтингование продавцов и публикация результатов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Информационные ресурсы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39666453"/>
                  </a:ext>
                </a:extLst>
              </a:tr>
              <a:tr h="925414"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 ноября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4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Поздравление клиентов с Днем качества</a:t>
                      </a:r>
                    </a:p>
                    <a:p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Открытка с Днем качества</a:t>
                      </a:r>
                    </a:p>
                    <a:p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Клиентская рассылка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Пост в соцсетях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87685327"/>
                  </a:ext>
                </a:extLst>
              </a:tr>
              <a:tr h="725607"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Октябрь 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HR</a:t>
                      </a: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 мотивация персонала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Проведение конкурса среди сотрудников «Лидер качества года»;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300" b="0" cap="none" spc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300" b="0" cap="none" spc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Офисы/отделения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87001447"/>
                  </a:ext>
                </a:extLst>
              </a:tr>
            </a:tbl>
          </a:graphicData>
        </a:graphic>
      </p:graphicFrame>
      <p:grpSp>
        <p:nvGrpSpPr>
          <p:cNvPr id="2" name="Рисунок 4">
            <a:extLst>
              <a:ext uri="{FF2B5EF4-FFF2-40B4-BE49-F238E27FC236}">
                <a16:creationId xmlns:a16="http://schemas.microsoft.com/office/drawing/2014/main" id="{7154D903-4FCC-9DE7-1D14-CDD3AEC692B2}"/>
              </a:ext>
            </a:extLst>
          </p:cNvPr>
          <p:cNvGrpSpPr/>
          <p:nvPr/>
        </p:nvGrpSpPr>
        <p:grpSpPr>
          <a:xfrm>
            <a:off x="-14937" y="2494063"/>
            <a:ext cx="12292662" cy="1432116"/>
            <a:chOff x="-14937" y="2494063"/>
            <a:chExt cx="12292662" cy="1432116"/>
          </a:xfrm>
        </p:grpSpPr>
        <p:sp>
          <p:nvSpPr>
            <p:cNvPr id="4" name="Полилиния: фигура 82">
              <a:extLst>
                <a:ext uri="{FF2B5EF4-FFF2-40B4-BE49-F238E27FC236}">
                  <a16:creationId xmlns:a16="http://schemas.microsoft.com/office/drawing/2014/main" id="{417B1705-AA42-A615-3E3C-211091B58BE8}"/>
                </a:ext>
              </a:extLst>
            </p:cNvPr>
            <p:cNvSpPr/>
            <p:nvPr/>
          </p:nvSpPr>
          <p:spPr>
            <a:xfrm>
              <a:off x="-14937" y="2494063"/>
              <a:ext cx="329514" cy="1432116"/>
            </a:xfrm>
            <a:custGeom>
              <a:avLst/>
              <a:gdLst>
                <a:gd name="connsiteX0" fmla="*/ 3162 w 329513"/>
                <a:gd name="connsiteY0" fmla="*/ 3162 h 1432116"/>
                <a:gd name="connsiteX1" fmla="*/ 328240 w 329513"/>
                <a:gd name="connsiteY1" fmla="*/ 3162 h 1432116"/>
                <a:gd name="connsiteX2" fmla="*/ 328240 w 329513"/>
                <a:gd name="connsiteY2" fmla="*/ 1432743 h 1432116"/>
                <a:gd name="connsiteX3" fmla="*/ 3162 w 329513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29513" h="1432116">
                  <a:moveTo>
                    <a:pt x="3162" y="3162"/>
                  </a:moveTo>
                  <a:lnTo>
                    <a:pt x="328240" y="3162"/>
                  </a:lnTo>
                  <a:lnTo>
                    <a:pt x="328240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E61E25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  <p:sp>
          <p:nvSpPr>
            <p:cNvPr id="6" name="Полилиния: фигура 83">
              <a:extLst>
                <a:ext uri="{FF2B5EF4-FFF2-40B4-BE49-F238E27FC236}">
                  <a16:creationId xmlns:a16="http://schemas.microsoft.com/office/drawing/2014/main" id="{DD0B00F1-BCF6-5951-2C22-124C35B5B359}"/>
                </a:ext>
              </a:extLst>
            </p:cNvPr>
            <p:cNvSpPr/>
            <p:nvPr/>
          </p:nvSpPr>
          <p:spPr>
            <a:xfrm>
              <a:off x="11884844" y="2494063"/>
              <a:ext cx="392881" cy="1432116"/>
            </a:xfrm>
            <a:custGeom>
              <a:avLst/>
              <a:gdLst>
                <a:gd name="connsiteX0" fmla="*/ 3162 w 392881"/>
                <a:gd name="connsiteY0" fmla="*/ 3162 h 1432116"/>
                <a:gd name="connsiteX1" fmla="*/ 396043 w 392881"/>
                <a:gd name="connsiteY1" fmla="*/ 3162 h 1432116"/>
                <a:gd name="connsiteX2" fmla="*/ 396043 w 392881"/>
                <a:gd name="connsiteY2" fmla="*/ 1432743 h 1432116"/>
                <a:gd name="connsiteX3" fmla="*/ 3162 w 392881"/>
                <a:gd name="connsiteY3" fmla="*/ 1432743 h 1432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92881" h="1432116">
                  <a:moveTo>
                    <a:pt x="3162" y="3162"/>
                  </a:moveTo>
                  <a:lnTo>
                    <a:pt x="396043" y="3162"/>
                  </a:lnTo>
                  <a:lnTo>
                    <a:pt x="396043" y="1432743"/>
                  </a:lnTo>
                  <a:lnTo>
                    <a:pt x="3162" y="1432743"/>
                  </a:lnTo>
                  <a:close/>
                </a:path>
              </a:pathLst>
            </a:custGeom>
            <a:solidFill>
              <a:srgbClr val="21428D"/>
            </a:solidFill>
            <a:ln w="6337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7313042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36202</TotalTime>
  <Words>113</Words>
  <Application>Microsoft Macintosh PowerPoint</Application>
  <PresentationFormat>Широкоэкранный</PresentationFormat>
  <Paragraphs>25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Verdana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katya tarasova</dc:creator>
  <cp:lastModifiedBy>Devinport Lucas</cp:lastModifiedBy>
  <cp:revision>16</cp:revision>
  <dcterms:created xsi:type="dcterms:W3CDTF">2022-08-05T09:20:15Z</dcterms:created>
  <dcterms:modified xsi:type="dcterms:W3CDTF">2024-07-26T09:03:09Z</dcterms:modified>
</cp:coreProperties>
</file>