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12192000" cy="68580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33E5ED-490C-45B6-B772-8EE4FC7A6954}">
  <a:tblStyle styleId="{EA33E5ED-490C-45B6-B772-8EE4FC7A6954}" styleName="Table_0">
    <a:wholeTbl>
      <a:tcTxStyle>
        <a:schemeClr val="dk1"/>
      </a:tcTxStyle>
      <a:tcStyle>
        <a:tcBdr>
          <a:left>
            <a:ln w="9525">
              <a:solidFill>
                <a:srgbClr val="000000">
                  <a:alpha val="0"/>
                </a:srgbClr>
              </a:solidFill>
            </a:ln>
          </a:left>
          <a:right>
            <a:ln w="9525">
              <a:solidFill>
                <a:srgbClr val="000000">
                  <a:alpha val="0"/>
                </a:srgbClr>
              </a:solidFill>
            </a:ln>
          </a:right>
          <a:top>
            <a:ln w="9525">
              <a:solidFill>
                <a:srgbClr val="000000">
                  <a:alpha val="0"/>
                </a:srgbClr>
              </a:solidFill>
            </a:ln>
          </a:top>
          <a:bottom>
            <a:ln w="9525">
              <a:solidFill>
                <a:srgbClr val="000000">
                  <a:alpha val="0"/>
                </a:srgbClr>
              </a:solidFill>
            </a:ln>
          </a:bottom>
          <a:insideH>
            <a:ln w="9525">
              <a:solidFill>
                <a:srgbClr val="000000">
                  <a:alpha val="0"/>
                </a:srgbClr>
              </a:solidFill>
            </a:ln>
          </a:insideH>
          <a:insideV>
            <a:ln w="9525">
              <a:solidFill>
                <a:srgbClr val="000000">
                  <a:alpha val="0"/>
                </a:srgbClr>
              </a:solidFill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58334-94ED-4A04-BE49-BBE2C747CA27}" type="datetimeFigureOut">
              <a:rPr lang="ru-RU" smtClean="0"/>
              <a:t>26.07.2024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6CA86-F149-41EE-975B-DBCE72A08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6CA86-F149-41EE-975B-DBCE72A084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11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Титульный слайд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"/>
          <p:cNvSpPr txBox="1"/>
          <p:nvPr/>
        </p:nvSpPr>
        <p:spPr bwMode="auto">
          <a:xfrm>
            <a:off x="4494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  <a:defRPr/>
            </a:pPr>
            <a:r>
              <a:rPr lang="ru-RU" sz="1200" b="0" i="0" u="none" strike="noStrike" cap="none" dirty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ДЕНЬ КАЧЕСТВА 2024</a:t>
            </a:r>
            <a:endParaRPr sz="1200" b="0" i="0" u="none" strike="noStrike" cap="none" dirty="0">
              <a:solidFill>
                <a:srgbClr val="FF0000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19" name="Google Shape;19;p2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930589" y="167774"/>
            <a:ext cx="417651" cy="40617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" name="Google Shape;17;p2"/>
          <p:cNvCxnSpPr>
            <a:cxnSpLocks/>
          </p:cNvCxnSpPr>
          <p:nvPr userDrawn="1"/>
        </p:nvCxnSpPr>
        <p:spPr bwMode="auto">
          <a:xfrm flipV="1">
            <a:off x="2648607" y="735980"/>
            <a:ext cx="9529121" cy="18391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  <a:alphaModFix amt="85000"/>
          </a:blip>
          <a:srcRect t="6607" r="19146" b="14450"/>
          <a:stretch/>
        </p:blipFill>
        <p:spPr bwMode="auto">
          <a:xfrm>
            <a:off x="5897880" y="765130"/>
            <a:ext cx="6279848" cy="610362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3"/>
          <p:cNvSpPr txBox="1"/>
          <p:nvPr userDrawn="1"/>
        </p:nvSpPr>
        <p:spPr bwMode="auto">
          <a:xfrm>
            <a:off x="367785" y="6418600"/>
            <a:ext cx="173533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i="1">
                <a:latin typeface="Arial"/>
                <a:ea typeface="Times New Roman"/>
                <a:cs typeface="Arial"/>
              </a:rPr>
              <a:t>qd</a:t>
            </a:r>
            <a:r>
              <a:rPr lang="ru-RU" sz="1100" i="1">
                <a:latin typeface="Arial"/>
                <a:ea typeface="Times New Roman"/>
                <a:cs typeface="Arial"/>
              </a:rPr>
              <a:t>@roskachestvo.gov.ru</a:t>
            </a:r>
            <a:r>
              <a:rPr lang="ru-RU" sz="1100" i="1">
                <a:latin typeface="Arial"/>
                <a:cs typeface="Arial"/>
              </a:rPr>
              <a:t> </a:t>
            </a:r>
          </a:p>
        </p:txBody>
      </p:sp>
      <p:sp>
        <p:nvSpPr>
          <p:cNvPr id="5" name="TextBox 4"/>
          <p:cNvSpPr txBox="1"/>
          <p:nvPr userDrawn="1"/>
        </p:nvSpPr>
        <p:spPr bwMode="auto">
          <a:xfrm>
            <a:off x="2583181" y="809784"/>
            <a:ext cx="51315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 i="1">
                <a:latin typeface="Arial"/>
                <a:cs typeface="Arial"/>
              </a:rPr>
              <a:t>ДИЗАЙН-МАКЕТЫ, СЦЕНАРИЙ КОНКУРСА, ПРЕСС-РЕЛИЗ БУДУТ ПРЕДОСТАВЛЕНЫ ПО ЗАПРОСУ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и вертикальный текст" type="vertTx" userDrawn="1">
  <p:cSld name="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" name="Google Shape;76;p1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 bwMode="auto"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Вертикальный заголовок и текст" type="vertTitleAndTx" userDrawn="1">
  <p:cSld name="VERTICAL_TITLE_AND_VERTICA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 bwMode="auto"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 bwMode="auto"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и объект" type="obj" userDrawn="1">
  <p:cSld name="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27" name="Google Shape;27;p3"/>
          <p:cNvCxnSpPr>
            <a:cxnSpLocks/>
          </p:cNvCxnSpPr>
          <p:nvPr/>
        </p:nvCxnSpPr>
        <p:spPr bwMode="auto">
          <a:xfrm>
            <a:off x="2103120" y="747410"/>
            <a:ext cx="10074608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3"/>
          <p:cNvSpPr txBox="1"/>
          <p:nvPr/>
        </p:nvSpPr>
        <p:spPr bwMode="auto">
          <a:xfrm>
            <a:off x="-296722" y="603048"/>
            <a:ext cx="2269843" cy="276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200"/>
              <a:buFont typeface="Verdana"/>
              <a:buNone/>
              <a:defRPr/>
            </a:pPr>
            <a:r>
              <a:rPr lang="ru-RU" sz="120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ДЕНЬ КАЧЕСТВА 2023</a:t>
            </a:r>
            <a:endParaRPr sz="1200">
              <a:solidFill>
                <a:srgbClr val="FF0000"/>
              </a:solidFill>
              <a:latin typeface="Verdana"/>
              <a:ea typeface="Verdana"/>
              <a:cs typeface="Verdana"/>
            </a:endParaRPr>
          </a:p>
        </p:txBody>
      </p:sp>
      <p:pic>
        <p:nvPicPr>
          <p:cNvPr id="29" name="Google Shape;29;p3"/>
          <p:cNvPicPr/>
          <p:nvPr/>
        </p:nvPicPr>
        <p:blipFill>
          <a:blip r:embed="rId2">
            <a:alphaModFix/>
          </a:blip>
          <a:stretch/>
        </p:blipFill>
        <p:spPr bwMode="auto">
          <a:xfrm>
            <a:off x="420548" y="157639"/>
            <a:ext cx="417651" cy="406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Заголовок раздела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Два объекта" type="twoObj" userDrawn="1">
  <p:cSld name="TWO_OBJEC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Сравнение" type="twoTxTwoObj" userDrawn="1">
  <p:cSld name="TWO_OBJECTS_WITH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 bwMode="auto">
          <a:xfrm>
            <a:off x="839788" y="2505074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 bwMode="auto"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 bwMode="auto">
          <a:xfrm>
            <a:off x="6172200" y="2505074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Только заголовок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Пустой слайд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Объект с подписью" type="objTx" userDrawn="1">
  <p:cSld name="OBJECT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9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Рисунок с подписью" type="picTx" userDrawn="1">
  <p:cSld name="PICTURE_WITH_CAPTIO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 bwMode="auto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>
              <a:defRPr/>
            </a:pPr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R="0"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2pPr>
            <a:lvl3pPr marR="0"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3pPr>
            <a:lvl4pPr marR="0"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4pPr>
            <a:lvl5pPr marR="0"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5pPr>
            <a:lvl6pPr marR="0"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6pPr>
            <a:lvl7pPr marR="0"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7pPr>
            <a:lvl8pPr marR="0"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8pPr>
            <a:lvl9pPr marR="0"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1867439" name="Google Shape;91;p13"/>
          <p:cNvSpPr txBox="1"/>
          <p:nvPr/>
        </p:nvSpPr>
        <p:spPr bwMode="auto">
          <a:xfrm>
            <a:off x="2574727" y="393647"/>
            <a:ext cx="3701452" cy="366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1800" b="1" dirty="0">
                <a:solidFill>
                  <a:srgbClr val="002060"/>
                </a:solidFill>
              </a:rPr>
              <a:t>МЕДИЦИНСКИЕ УЧРЕЖДЕНИЯ</a:t>
            </a:r>
            <a:endParaRPr dirty="0">
              <a:solidFill>
                <a:srgbClr val="002060"/>
              </a:solidFill>
            </a:endParaRPr>
          </a:p>
        </p:txBody>
      </p:sp>
      <p:graphicFrame>
        <p:nvGraphicFramePr>
          <p:cNvPr id="1115256152" name="Google Shape;92;p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682324"/>
              </p:ext>
            </p:extLst>
          </p:nvPr>
        </p:nvGraphicFramePr>
        <p:xfrm>
          <a:off x="335280" y="1107439"/>
          <a:ext cx="11501119" cy="5300450"/>
        </p:xfrm>
        <a:graphic>
          <a:graphicData uri="http://schemas.openxmlformats.org/drawingml/2006/table">
            <a:tbl>
              <a:tblPr firstRow="1" bandRow="1">
                <a:tableStyleId>{EA33E5ED-490C-45B6-B772-8EE4FC7A6954}</a:tableStyleId>
              </a:tblPr>
              <a:tblGrid>
                <a:gridCol w="95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8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8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10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2565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Дата / Период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Выгода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Вид активности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Формат / Материалы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1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Ресурс / Площадка</a:t>
                      </a:r>
                      <a:endParaRPr sz="1300" b="1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664">
                <a:tc rowSpan="5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11 - 16 ноября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algn="ctr">
                      <a:solidFill>
                        <a:schemeClr val="dk1"/>
                      </a:solidFill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PR: репутация, доверие клиентов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Подготовка и размещение информационных сообщений об участии </a:t>
                      </a:r>
                      <a:r>
                        <a:rPr lang="ru-RU" sz="1300">
                          <a:latin typeface="Arial"/>
                          <a:ea typeface="Arial"/>
                          <a:cs typeface="Arial"/>
                        </a:rPr>
                        <a:t>компании </a:t>
                      </a: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в проведении Всемирной недели качества/ Дня качества;</a:t>
                      </a: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Баннер День качества, новости, пресс-релизы, публикации </a:t>
                      </a: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материалов о принципах здорового образа жизни и др.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Информационные ресурсы учреждения (сайт, </a:t>
                      </a:r>
                      <a:r>
                        <a:rPr lang="ru-RU" sz="1300" b="0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соцсети</a:t>
                      </a: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) 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565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Изготовление и интеграция символики и элементов фирменного стиля / девиза Дня качества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Тэйбл</a:t>
                      </a: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-тенты, </a:t>
                      </a:r>
                      <a:r>
                        <a:rPr lang="ru-RU" sz="1300" b="0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стикеры</a:t>
                      </a: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, </a:t>
                      </a:r>
                      <a:endParaRPr sz="1300" dirty="0">
                        <a:latin typeface="Arial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электронные табло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+mn-lt"/>
                        </a:rPr>
                        <a:t>Мед учреждения</a:t>
                      </a: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4640">
                <a:tc vMerge="1"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/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информационно-просветительских мероприятий</a:t>
                      </a:r>
                      <a:endParaRPr lang="ru-RU" sz="1300" b="0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Вебинары, лекции</a:t>
                      </a:r>
                      <a:endParaRPr lang="ru-RU" sz="1300" b="0" i="0" u="none" strike="noStrike" cap="none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+mn-lt"/>
                        </a:rPr>
                        <a:t>Мед учреждения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Информационные ресурсы компании (сайт, соцсети) 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5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Трансляция видеоролика День качества 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Плазменные панели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Мед учреждения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624804"/>
                  </a:ext>
                </a:extLst>
              </a:tr>
              <a:tr h="492565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>
                    <a:lnT w="12700" algn="ctr">
                      <a:solidFill>
                        <a:schemeClr val="dk1"/>
                      </a:solidFill>
                    </a:lnT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>
                    <a:lnT w="12700" algn="ctr">
                      <a:solidFill>
                        <a:schemeClr val="dk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Специальные акции/предложения в Неделю качества для повышения лояльности клиентов</a:t>
                      </a:r>
                      <a:endParaRPr sz="1300" b="0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Мед учреждения</a:t>
                      </a:r>
                      <a:endParaRPr kumimoji="0" lang="ru-RU" sz="13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rgbClr val="000000"/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</a:rPr>
                        <a:t>Мед учреждения</a:t>
                      </a:r>
                    </a:p>
                  </a:txBody>
                  <a:tcPr marL="91450" marR="91450" marT="45725" marB="45725">
                    <a:lnL w="12700" algn="ctr">
                      <a:solidFill>
                        <a:srgbClr val="000000"/>
                      </a:solidFill>
                    </a:lnL>
                    <a:lnR w="9525" algn="ctr">
                      <a:solidFill>
                        <a:srgbClr val="000000">
                          <a:alpha val="0"/>
                        </a:srgbClr>
                      </a:solidFill>
                    </a:lnR>
                    <a:lnT w="12700" algn="ctr">
                      <a:solidFill>
                        <a:srgbClr val="000000"/>
                      </a:solidFill>
                    </a:lnT>
                    <a:lnB w="12700" algn="ctr">
                      <a:solidFill>
                        <a:srgbClr val="000000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606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solidFill>
                            <a:schemeClr val="dk1"/>
                          </a:solidFill>
                          <a:latin typeface="Arial"/>
                          <a:ea typeface="Calibri"/>
                          <a:cs typeface="Calibri"/>
                        </a:rPr>
                        <a:t>14 ноября</a:t>
                      </a:r>
                      <a:endParaRPr dirty="0"/>
                    </a:p>
                  </a:txBody>
                  <a:tcPr marL="91450" marR="91450" marT="45725" marB="45725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algn="ctr">
                      <a:solidFill>
                        <a:srgbClr val="000000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14999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Поздравление пациентов с Днем качества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Открытка с Днем качества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Пост в соцсетях, афиша А4</a:t>
                      </a:r>
                      <a:endParaRPr lang="ru-RU" sz="13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Calibri"/>
                        <a:cs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dk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664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Arial"/>
                        </a:rPr>
                        <a:t>Октябрь 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R w="12700" algn="ctr">
                      <a:solidFill>
                        <a:schemeClr val="dk1"/>
                      </a:solidFill>
                    </a:lnR>
                    <a:lnT w="9525" algn="ctr">
                      <a:solidFill>
                        <a:srgbClr val="000000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HR: мотивация персонала</a:t>
                      </a:r>
                      <a:endParaRPr sz="130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</a:rPr>
                        <a:t>Проведение конкурса среди сотрудников «Лидер качества года»</a:t>
                      </a:r>
                      <a:endParaRPr sz="1300" dirty="0">
                        <a:latin typeface="Arial"/>
                      </a:endParaRP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00" b="0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Корпоративный конкурс как предварительный этап  для подачи заявки на «Лидер качества»</a:t>
                      </a: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R w="12700" algn="ctr">
                      <a:solidFill>
                        <a:schemeClr val="dk1"/>
                      </a:solidFill>
                    </a:lnR>
                    <a:lnT w="12700" algn="ctr">
                      <a:solidFill>
                        <a:schemeClr val="dk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300" dirty="0">
                          <a:latin typeface="+mn-lt"/>
                        </a:rPr>
                        <a:t>Мед учреждения</a:t>
                      </a:r>
                    </a:p>
                  </a:txBody>
                  <a:tcPr marL="91450" marR="91450" marT="45725" marB="45725">
                    <a:lnL w="12700" algn="ctr">
                      <a:solidFill>
                        <a:schemeClr val="dk1"/>
                      </a:solidFill>
                    </a:lnL>
                    <a:lnT w="12700" algn="ctr">
                      <a:solidFill>
                        <a:schemeClr val="dk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Рисунок 4">
            <a:extLst>
              <a:ext uri="{FF2B5EF4-FFF2-40B4-BE49-F238E27FC236}">
                <a16:creationId xmlns:a16="http://schemas.microsoft.com/office/drawing/2014/main" id="{1424ACBA-253D-64D2-43F9-DEF9A0FFADDC}"/>
              </a:ext>
            </a:extLst>
          </p:cNvPr>
          <p:cNvGrpSpPr/>
          <p:nvPr/>
        </p:nvGrpSpPr>
        <p:grpSpPr>
          <a:xfrm>
            <a:off x="-14937" y="2494063"/>
            <a:ext cx="12292662" cy="1432116"/>
            <a:chOff x="-14937" y="2494063"/>
            <a:chExt cx="12292662" cy="1432116"/>
          </a:xfrm>
        </p:grpSpPr>
        <p:sp>
          <p:nvSpPr>
            <p:cNvPr id="3" name="Полилиния: фигура 82">
              <a:extLst>
                <a:ext uri="{FF2B5EF4-FFF2-40B4-BE49-F238E27FC236}">
                  <a16:creationId xmlns:a16="http://schemas.microsoft.com/office/drawing/2014/main" id="{6B0EACB4-D185-2C15-D67A-BE35A5B91E8C}"/>
                </a:ext>
              </a:extLst>
            </p:cNvPr>
            <p:cNvSpPr/>
            <p:nvPr/>
          </p:nvSpPr>
          <p:spPr>
            <a:xfrm>
              <a:off x="-14937" y="2494063"/>
              <a:ext cx="329514" cy="1432116"/>
            </a:xfrm>
            <a:custGeom>
              <a:avLst/>
              <a:gdLst>
                <a:gd name="connsiteX0" fmla="*/ 3162 w 329513"/>
                <a:gd name="connsiteY0" fmla="*/ 3162 h 1432116"/>
                <a:gd name="connsiteX1" fmla="*/ 328240 w 329513"/>
                <a:gd name="connsiteY1" fmla="*/ 3162 h 1432116"/>
                <a:gd name="connsiteX2" fmla="*/ 328240 w 329513"/>
                <a:gd name="connsiteY2" fmla="*/ 1432743 h 1432116"/>
                <a:gd name="connsiteX3" fmla="*/ 3162 w 329513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9513" h="1432116">
                  <a:moveTo>
                    <a:pt x="3162" y="3162"/>
                  </a:moveTo>
                  <a:lnTo>
                    <a:pt x="328240" y="3162"/>
                  </a:lnTo>
                  <a:lnTo>
                    <a:pt x="328240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E61E25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Полилиния: фигура 83">
              <a:extLst>
                <a:ext uri="{FF2B5EF4-FFF2-40B4-BE49-F238E27FC236}">
                  <a16:creationId xmlns:a16="http://schemas.microsoft.com/office/drawing/2014/main" id="{F01704B7-008E-1518-3120-99033DF29938}"/>
                </a:ext>
              </a:extLst>
            </p:cNvPr>
            <p:cNvSpPr/>
            <p:nvPr/>
          </p:nvSpPr>
          <p:spPr>
            <a:xfrm>
              <a:off x="11884844" y="2494063"/>
              <a:ext cx="392881" cy="1432116"/>
            </a:xfrm>
            <a:custGeom>
              <a:avLst/>
              <a:gdLst>
                <a:gd name="connsiteX0" fmla="*/ 3162 w 392881"/>
                <a:gd name="connsiteY0" fmla="*/ 3162 h 1432116"/>
                <a:gd name="connsiteX1" fmla="*/ 396043 w 392881"/>
                <a:gd name="connsiteY1" fmla="*/ 3162 h 1432116"/>
                <a:gd name="connsiteX2" fmla="*/ 396043 w 392881"/>
                <a:gd name="connsiteY2" fmla="*/ 1432743 h 1432116"/>
                <a:gd name="connsiteX3" fmla="*/ 3162 w 392881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881" h="1432116">
                  <a:moveTo>
                    <a:pt x="3162" y="3162"/>
                  </a:moveTo>
                  <a:lnTo>
                    <a:pt x="396043" y="3162"/>
                  </a:lnTo>
                  <a:lnTo>
                    <a:pt x="396043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21428D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173</Words>
  <Application>Microsoft Macintosh PowerPoint</Application>
  <DocSecurity>0</DocSecurity>
  <PresentationFormat>Широкоэкранный</PresentationFormat>
  <Paragraphs>35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Тема Office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cp:lastModifiedBy>Devinport Lucas</cp:lastModifiedBy>
  <cp:revision>23</cp:revision>
  <dcterms:modified xsi:type="dcterms:W3CDTF">2024-07-26T09:03:45Z</dcterms:modified>
  <cp:category/>
  <dc:identifier/>
  <cp:contentStatus/>
  <dc:language/>
  <cp:version/>
</cp:coreProperties>
</file>