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12192000" cy="68580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A33E5ED-490C-45B6-B772-8EE4FC7A6954}">
  <a:tblStyle styleId="{EA33E5ED-490C-45B6-B772-8EE4FC7A6954}" styleName="Table_0">
    <a:wholeTbl>
      <a:tcTxStyle>
        <a:schemeClr val="dk1"/>
      </a:tcTxStyle>
      <a:tcStyle>
        <a:tcBdr>
          <a:left>
            <a:ln w="9525">
              <a:solidFill>
                <a:srgbClr val="000000">
                  <a:alpha val="0"/>
                </a:srgbClr>
              </a:solidFill>
            </a:ln>
          </a:left>
          <a:right>
            <a:ln w="9525">
              <a:solidFill>
                <a:srgbClr val="000000">
                  <a:alpha val="0"/>
                </a:srgbClr>
              </a:solidFill>
            </a:ln>
          </a:right>
          <a:top>
            <a:ln w="9525">
              <a:solidFill>
                <a:srgbClr val="000000">
                  <a:alpha val="0"/>
                </a:srgbClr>
              </a:solidFill>
            </a:ln>
          </a:top>
          <a:bottom>
            <a:ln w="9525">
              <a:solidFill>
                <a:srgbClr val="000000">
                  <a:alpha val="0"/>
                </a:srgbClr>
              </a:solidFill>
            </a:ln>
          </a:bottom>
          <a:insideH>
            <a:ln w="9525">
              <a:solidFill>
                <a:srgbClr val="000000">
                  <a:alpha val="0"/>
                </a:srgbClr>
              </a:solidFill>
            </a:ln>
          </a:insideH>
          <a:insideV>
            <a:ln w="9525">
              <a:solidFill>
                <a:srgbClr val="000000">
                  <a:alpha val="0"/>
                </a:srgbClr>
              </a:solidFill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>
      <p:cViewPr varScale="1">
        <p:scale>
          <a:sx n="110" d="100"/>
          <a:sy n="110" d="100"/>
        </p:scale>
        <p:origin x="632" y="1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58334-94ED-4A04-BE49-BBE2C747CA27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6CA86-F149-41EE-975B-DBCE72A08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3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6CA86-F149-41EE-975B-DBCE72A084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58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Титульный слайд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8" name="Google Shape;18;p2"/>
          <p:cNvSpPr txBox="1"/>
          <p:nvPr/>
        </p:nvSpPr>
        <p:spPr bwMode="auto">
          <a:xfrm>
            <a:off x="4494" y="603048"/>
            <a:ext cx="2269843" cy="27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Verdana"/>
              <a:buNone/>
              <a:defRPr/>
            </a:pPr>
            <a:r>
              <a:rPr lang="ru-RU" sz="1200" b="0" i="0" u="none" strike="noStrike" cap="none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ДЕНЬ КАЧЕСТВА 2024</a:t>
            </a:r>
            <a:endParaRPr sz="1200" b="0" i="0" u="none" strike="noStrike" cap="none" dirty="0">
              <a:solidFill>
                <a:srgbClr val="FF0000"/>
              </a:solidFill>
              <a:latin typeface="Verdana"/>
              <a:ea typeface="Verdana"/>
              <a:cs typeface="Verdana"/>
            </a:endParaRPr>
          </a:p>
        </p:txBody>
      </p:sp>
      <p:pic>
        <p:nvPicPr>
          <p:cNvPr id="19" name="Google Shape;19;p2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930589" y="167774"/>
            <a:ext cx="417651" cy="40617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" name="Google Shape;17;p2"/>
          <p:cNvCxnSpPr>
            <a:cxnSpLocks/>
          </p:cNvCxnSpPr>
          <p:nvPr userDrawn="1"/>
        </p:nvCxnSpPr>
        <p:spPr bwMode="auto">
          <a:xfrm flipV="1">
            <a:off x="2648607" y="735980"/>
            <a:ext cx="9529121" cy="18391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  <a:alphaModFix amt="85000"/>
          </a:blip>
          <a:srcRect t="6607" r="19146" b="14450"/>
          <a:stretch/>
        </p:blipFill>
        <p:spPr bwMode="auto">
          <a:xfrm>
            <a:off x="5897880" y="765130"/>
            <a:ext cx="6279848" cy="610362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 3"/>
          <p:cNvSpPr txBox="1"/>
          <p:nvPr userDrawn="1"/>
        </p:nvSpPr>
        <p:spPr bwMode="auto">
          <a:xfrm>
            <a:off x="367785" y="6418600"/>
            <a:ext cx="1735336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i="1">
                <a:latin typeface="Arial"/>
                <a:ea typeface="Times New Roman"/>
                <a:cs typeface="Arial"/>
              </a:rPr>
              <a:t>qd</a:t>
            </a:r>
            <a:r>
              <a:rPr lang="ru-RU" sz="1100" i="1">
                <a:latin typeface="Arial"/>
                <a:ea typeface="Times New Roman"/>
                <a:cs typeface="Arial"/>
              </a:rPr>
              <a:t>@roskachestvo.gov.ru</a:t>
            </a:r>
            <a:r>
              <a:rPr lang="ru-RU" sz="1100" i="1">
                <a:latin typeface="Arial"/>
                <a:cs typeface="Arial"/>
              </a:rPr>
              <a:t> </a:t>
            </a:r>
          </a:p>
        </p:txBody>
      </p:sp>
      <p:sp>
        <p:nvSpPr>
          <p:cNvPr id="5" name="TextBox 4"/>
          <p:cNvSpPr txBox="1"/>
          <p:nvPr userDrawn="1"/>
        </p:nvSpPr>
        <p:spPr bwMode="auto">
          <a:xfrm>
            <a:off x="2753304" y="809784"/>
            <a:ext cx="51315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 i="1" dirty="0">
                <a:latin typeface="Arial"/>
                <a:cs typeface="Arial"/>
              </a:rPr>
              <a:t>ДИЗАЙН-МАКЕТЫ, СЦЕНАРИЙ КОНКУРСА, ПРЕСС-РЕЛИЗ БУДУТ ПРЕДОСТАВЛЕНЫ ПО ЗАПРОСУ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Заголовок и вертикальный текст" type="vertTx" userDrawn="1">
  <p:cSld name="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 bwMode="auto"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Вертикальный заголовок и текст" type="vertTitleAndTx" userDrawn="1">
  <p:cSld name="VERTICAL_TITLE_AND_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 bwMode="auto"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 bwMode="auto"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Заголовок и объект" type="obj" userDrawn="1">
  <p:cSld name="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27" name="Google Shape;27;p3"/>
          <p:cNvCxnSpPr>
            <a:cxnSpLocks/>
          </p:cNvCxnSpPr>
          <p:nvPr/>
        </p:nvCxnSpPr>
        <p:spPr bwMode="auto">
          <a:xfrm>
            <a:off x="2103120" y="747410"/>
            <a:ext cx="10074608" cy="0"/>
          </a:xfrm>
          <a:prstGeom prst="straightConnector1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3"/>
          <p:cNvSpPr txBox="1"/>
          <p:nvPr/>
        </p:nvSpPr>
        <p:spPr bwMode="auto">
          <a:xfrm>
            <a:off x="-296722" y="603048"/>
            <a:ext cx="2269843" cy="27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Verdana"/>
              <a:buNone/>
              <a:defRPr/>
            </a:pPr>
            <a:r>
              <a:rPr lang="ru-RU" sz="120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ДЕНЬ КАЧЕСТВА 2023</a:t>
            </a:r>
            <a:endParaRPr sz="1200">
              <a:solidFill>
                <a:srgbClr val="FF0000"/>
              </a:solidFill>
              <a:latin typeface="Verdana"/>
              <a:ea typeface="Verdana"/>
              <a:cs typeface="Verdana"/>
            </a:endParaRPr>
          </a:p>
        </p:txBody>
      </p:sp>
      <p:pic>
        <p:nvPicPr>
          <p:cNvPr id="29" name="Google Shape;29;p3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420548" y="157639"/>
            <a:ext cx="417651" cy="40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Заголовок раздела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Два объекта" type="twoObj" userDrawn="1">
  <p:cSld name="TWO_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 bwMode="auto"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Сравнение" type="twoTxTwoObj" userDrawn="1">
  <p:cSld name="TWO_OBJECTS_WITH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 bwMode="auto">
          <a:xfrm>
            <a:off x="839788" y="2505074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 bwMode="auto"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 bwMode="auto">
          <a:xfrm>
            <a:off x="6172200" y="2505074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Только заголовок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Пустой слайд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Объект с подписью" type="objTx" userDrawn="1">
  <p:cSld name="OBJECT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 bwMode="auto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79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>
              <a:defRPr/>
            </a:pPr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Рисунок с подписью" type="picTx" userDrawn="1">
  <p:cSld name="PICTURE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 bwMode="auto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>
              <a:defRPr/>
            </a:pPr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86043454" name="Google Shape;91;p13"/>
          <p:cNvSpPr txBox="1"/>
          <p:nvPr/>
        </p:nvSpPr>
        <p:spPr bwMode="auto">
          <a:xfrm>
            <a:off x="2723318" y="376017"/>
            <a:ext cx="240605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b="1" dirty="0">
                <a:solidFill>
                  <a:srgbClr val="002060"/>
                </a:solidFill>
              </a:rPr>
              <a:t>ПРОИЗВОДИТЕЛИ</a:t>
            </a:r>
            <a:endParaRPr dirty="0">
              <a:solidFill>
                <a:srgbClr val="002060"/>
              </a:solidFill>
            </a:endParaRPr>
          </a:p>
        </p:txBody>
      </p:sp>
      <p:graphicFrame>
        <p:nvGraphicFramePr>
          <p:cNvPr id="1039524045" name="Google Shape;92;p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9691"/>
              </p:ext>
            </p:extLst>
          </p:nvPr>
        </p:nvGraphicFramePr>
        <p:xfrm>
          <a:off x="477520" y="1205731"/>
          <a:ext cx="11537003" cy="5276252"/>
        </p:xfrm>
        <a:graphic>
          <a:graphicData uri="http://schemas.openxmlformats.org/drawingml/2006/table">
            <a:tbl>
              <a:tblPr firstRow="1" bandRow="1">
                <a:tableStyleId>{EA33E5ED-490C-45B6-B772-8EE4FC7A6954}</a:tableStyleId>
              </a:tblPr>
              <a:tblGrid>
                <a:gridCol w="120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5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79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924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Дата / Период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Выгода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Вид активности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Формат / Материалы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Ресурс / Площадка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691">
                <a:tc row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11 - 16 ноября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algn="ctr">
                      <a:solidFill>
                        <a:schemeClr val="dk1"/>
                      </a:solidFill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PR: репутация, доверие клиентов</a:t>
                      </a:r>
                      <a:endParaRPr sz="130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Подготовка и размещение информационных сообщений об участии </a:t>
                      </a:r>
                      <a:r>
                        <a:rPr lang="ru-RU" sz="1300" dirty="0">
                          <a:latin typeface="Arial"/>
                          <a:ea typeface="Arial"/>
                          <a:cs typeface="Arial"/>
                        </a:rPr>
                        <a:t>компании </a:t>
                      </a: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в проведении Всемирной недели качества/ Дня качества;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Баннер День качества, новости, пресс-релизы, публикации </a:t>
                      </a:r>
                      <a:endParaRPr sz="130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Информационные ресурсы производителя (сайт, </a:t>
                      </a:r>
                      <a:r>
                        <a:rPr lang="ru-RU" sz="1300" b="0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соцсети</a:t>
                      </a: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) 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1239">
                <a:tc vMerge="1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/>
                    </a:p>
                  </a:txBody>
                  <a:tcPr marL="91450" marR="91450" marT="45725" marB="45725"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Проведение промо- и PR-акций с целью привлечения общественного внимания к корпоративным решениям в области качества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Arial"/>
                        <a:cs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14999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Видео-стримы, показывающие производственный процесс «мы стремимся к совершенству» 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14999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Дни открытых дверей, экскурсии на производства</a:t>
                      </a:r>
                      <a:endParaRPr lang="ru-RU" sz="12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Информационные ресурсы компании (сайт, </a:t>
                      </a:r>
                      <a:r>
                        <a:rPr lang="ru-RU" sz="13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соцсети</a:t>
                      </a: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) 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lang="ru-RU" sz="1300" dirty="0">
                        <a:latin typeface="Arial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lang="ru-RU" sz="1300" dirty="0">
                        <a:latin typeface="Arial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latin typeface="Arial"/>
                        </a:rPr>
                        <a:t>Производство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533">
                <a:tc row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Calibri"/>
                        </a:rPr>
                        <a:t>14 ноября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Специальные акции/предложения в Неделю качества для повышения лояльности клиентов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Arial"/>
                        <a:cs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14999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/>
                        <a:t>Розыгрыш для потребителей «Спасибо, что выбираете нашу продукцию» </a:t>
                      </a:r>
                      <a:endParaRPr lang="ru-RU" sz="12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latin typeface="Arial"/>
                        </a:rPr>
                        <a:t>Соцсети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algn="ctr">
                      <a:solidFill>
                        <a:srgbClr val="000000">
                          <a:alpha val="0"/>
                        </a:srgbClr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26132"/>
                  </a:ext>
                </a:extLst>
              </a:tr>
              <a:tr h="858917">
                <a:tc vMerge="1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dirty="0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Поздравление партнеров</a:t>
                      </a:r>
                      <a:r>
                        <a:rPr lang="ru-RU" sz="13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 и</a:t>
                      </a: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 клиентов с Днем качества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sz="13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Открытка с Днем качества, Видео-марафон поздравлений от директоров по качеству «Кто делает качество?»</a:t>
                      </a:r>
                      <a:endParaRPr sz="13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Соцсети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sz="13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3927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latin typeface="Arial"/>
                        </a:rPr>
                        <a:t>Октябрь 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R w="12700" algn="ctr">
                      <a:solidFill>
                        <a:schemeClr val="dk1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HR: мотивация персонала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algn="ctr">
                      <a:solidFill>
                        <a:schemeClr val="dk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Проведение конкурса среди сотрудников «Лидер качества года»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Корпоративный конкурс как предварительный этап  для подачи заявки на «Лидер качества»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sz="1300" b="0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</a:rPr>
                        <a:t>Производство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dk1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" name="Рисунок 4">
            <a:extLst>
              <a:ext uri="{FF2B5EF4-FFF2-40B4-BE49-F238E27FC236}">
                <a16:creationId xmlns:a16="http://schemas.microsoft.com/office/drawing/2014/main" id="{7FFB1DF6-A0F8-0495-4113-1F3409045C4D}"/>
              </a:ext>
            </a:extLst>
          </p:cNvPr>
          <p:cNvGrpSpPr/>
          <p:nvPr/>
        </p:nvGrpSpPr>
        <p:grpSpPr>
          <a:xfrm>
            <a:off x="-14937" y="2494063"/>
            <a:ext cx="12292662" cy="1432116"/>
            <a:chOff x="-14937" y="2494063"/>
            <a:chExt cx="12292662" cy="1432116"/>
          </a:xfrm>
        </p:grpSpPr>
        <p:sp>
          <p:nvSpPr>
            <p:cNvPr id="3" name="Полилиния: фигура 82">
              <a:extLst>
                <a:ext uri="{FF2B5EF4-FFF2-40B4-BE49-F238E27FC236}">
                  <a16:creationId xmlns:a16="http://schemas.microsoft.com/office/drawing/2014/main" id="{912DB6EF-F636-676C-A7C4-23A3471678FF}"/>
                </a:ext>
              </a:extLst>
            </p:cNvPr>
            <p:cNvSpPr/>
            <p:nvPr/>
          </p:nvSpPr>
          <p:spPr>
            <a:xfrm>
              <a:off x="-14937" y="2494063"/>
              <a:ext cx="329514" cy="1432116"/>
            </a:xfrm>
            <a:custGeom>
              <a:avLst/>
              <a:gdLst>
                <a:gd name="connsiteX0" fmla="*/ 3162 w 329513"/>
                <a:gd name="connsiteY0" fmla="*/ 3162 h 1432116"/>
                <a:gd name="connsiteX1" fmla="*/ 328240 w 329513"/>
                <a:gd name="connsiteY1" fmla="*/ 3162 h 1432116"/>
                <a:gd name="connsiteX2" fmla="*/ 328240 w 329513"/>
                <a:gd name="connsiteY2" fmla="*/ 1432743 h 1432116"/>
                <a:gd name="connsiteX3" fmla="*/ 3162 w 329513"/>
                <a:gd name="connsiteY3" fmla="*/ 1432743 h 14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9513" h="1432116">
                  <a:moveTo>
                    <a:pt x="3162" y="3162"/>
                  </a:moveTo>
                  <a:lnTo>
                    <a:pt x="328240" y="3162"/>
                  </a:lnTo>
                  <a:lnTo>
                    <a:pt x="328240" y="1432743"/>
                  </a:lnTo>
                  <a:lnTo>
                    <a:pt x="3162" y="1432743"/>
                  </a:lnTo>
                  <a:close/>
                </a:path>
              </a:pathLst>
            </a:custGeom>
            <a:solidFill>
              <a:srgbClr val="E61E25"/>
            </a:solidFill>
            <a:ln w="63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Полилиния: фигура 83">
              <a:extLst>
                <a:ext uri="{FF2B5EF4-FFF2-40B4-BE49-F238E27FC236}">
                  <a16:creationId xmlns:a16="http://schemas.microsoft.com/office/drawing/2014/main" id="{6C435F4C-045E-47AE-071A-F89B67969D0C}"/>
                </a:ext>
              </a:extLst>
            </p:cNvPr>
            <p:cNvSpPr/>
            <p:nvPr/>
          </p:nvSpPr>
          <p:spPr>
            <a:xfrm>
              <a:off x="11884844" y="2494063"/>
              <a:ext cx="392881" cy="1432116"/>
            </a:xfrm>
            <a:custGeom>
              <a:avLst/>
              <a:gdLst>
                <a:gd name="connsiteX0" fmla="*/ 3162 w 392881"/>
                <a:gd name="connsiteY0" fmla="*/ 3162 h 1432116"/>
                <a:gd name="connsiteX1" fmla="*/ 396043 w 392881"/>
                <a:gd name="connsiteY1" fmla="*/ 3162 h 1432116"/>
                <a:gd name="connsiteX2" fmla="*/ 396043 w 392881"/>
                <a:gd name="connsiteY2" fmla="*/ 1432743 h 1432116"/>
                <a:gd name="connsiteX3" fmla="*/ 3162 w 392881"/>
                <a:gd name="connsiteY3" fmla="*/ 1432743 h 14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881" h="1432116">
                  <a:moveTo>
                    <a:pt x="3162" y="3162"/>
                  </a:moveTo>
                  <a:lnTo>
                    <a:pt x="396043" y="3162"/>
                  </a:lnTo>
                  <a:lnTo>
                    <a:pt x="396043" y="1432743"/>
                  </a:lnTo>
                  <a:lnTo>
                    <a:pt x="3162" y="1432743"/>
                  </a:lnTo>
                  <a:close/>
                </a:path>
              </a:pathLst>
            </a:custGeom>
            <a:solidFill>
              <a:srgbClr val="21428D"/>
            </a:solidFill>
            <a:ln w="63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177</Words>
  <Application>Microsoft Macintosh PowerPoint</Application>
  <DocSecurity>0</DocSecurity>
  <PresentationFormat>Широкоэкранный</PresentationFormat>
  <Paragraphs>31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Verdana</vt:lpstr>
      <vt:lpstr>Тема Office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cp:keywords/>
  <dc:description/>
  <cp:lastModifiedBy>Devinport Lucas</cp:lastModifiedBy>
  <cp:revision>24</cp:revision>
  <dcterms:modified xsi:type="dcterms:W3CDTF">2024-07-26T09:09:55Z</dcterms:modified>
  <cp:category/>
  <dc:identifier/>
  <cp:contentStatus/>
  <dc:language/>
  <cp:version/>
</cp:coreProperties>
</file>