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12192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33E5ED-490C-45B6-B772-8EE4FC7A6954}">
  <a:tblStyle styleId="{EA33E5ED-490C-45B6-B772-8EE4FC7A6954}" styleName="Table_0">
    <a:wholeTbl>
      <a:tcTxStyle>
        <a:schemeClr val="dk1"/>
      </a:tcTxStyle>
      <a:tcStyle>
        <a:tcBdr>
          <a:left>
            <a:ln w="9525">
              <a:solidFill>
                <a:srgbClr val="000000">
                  <a:alpha val="0"/>
                </a:srgbClr>
              </a:solidFill>
            </a:ln>
          </a:left>
          <a:right>
            <a:ln w="9525">
              <a:solidFill>
                <a:srgbClr val="000000">
                  <a:alpha val="0"/>
                </a:srgbClr>
              </a:solidFill>
            </a:ln>
          </a:right>
          <a:top>
            <a:ln w="9525">
              <a:solidFill>
                <a:srgbClr val="000000">
                  <a:alpha val="0"/>
                </a:srgbClr>
              </a:solidFill>
            </a:ln>
          </a:top>
          <a:bottom>
            <a:ln w="9525">
              <a:solidFill>
                <a:srgbClr val="000000">
                  <a:alpha val="0"/>
                </a:srgbClr>
              </a:solidFill>
            </a:ln>
          </a:bottom>
          <a:insideH>
            <a:ln w="9525">
              <a:solidFill>
                <a:srgbClr val="000000">
                  <a:alpha val="0"/>
                </a:srgbClr>
              </a:solidFill>
            </a:ln>
          </a:insideH>
          <a:insideV>
            <a:ln w="9525">
              <a:solidFill>
                <a:srgbClr val="000000">
                  <a:alpha val="0"/>
                </a:srgbClr>
              </a:solidFill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58334-94ED-4A04-BE49-BBE2C747CA27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CA86-F149-41EE-975B-DBCE72A08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итульный слайд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"/>
          <p:cNvSpPr txBox="1"/>
          <p:nvPr/>
        </p:nvSpPr>
        <p:spPr bwMode="auto">
          <a:xfrm>
            <a:off x="4494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  <a:defRPr/>
            </a:pPr>
            <a:r>
              <a:rPr lang="ru-RU" sz="1200" b="0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ДЕНЬ КАЧЕСТВА 2024</a:t>
            </a:r>
            <a:endParaRPr sz="1200" b="0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19" name="Google Shape;19;p2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930589" y="167774"/>
            <a:ext cx="417651" cy="40617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" name="Google Shape;17;p2"/>
          <p:cNvCxnSpPr>
            <a:cxnSpLocks/>
          </p:cNvCxnSpPr>
          <p:nvPr userDrawn="1"/>
        </p:nvCxnSpPr>
        <p:spPr bwMode="auto">
          <a:xfrm flipV="1">
            <a:off x="2648607" y="735980"/>
            <a:ext cx="9529121" cy="18391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alphaModFix amt="85000"/>
          </a:blip>
          <a:srcRect t="6607" r="19146" b="14450"/>
          <a:stretch/>
        </p:blipFill>
        <p:spPr bwMode="auto">
          <a:xfrm>
            <a:off x="5897880" y="765130"/>
            <a:ext cx="6279848" cy="610362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/>
          <p:cNvSpPr txBox="1"/>
          <p:nvPr userDrawn="1"/>
        </p:nvSpPr>
        <p:spPr bwMode="auto">
          <a:xfrm>
            <a:off x="367785" y="6418600"/>
            <a:ext cx="173533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i="1">
                <a:latin typeface="Arial"/>
                <a:ea typeface="Times New Roman"/>
                <a:cs typeface="Arial"/>
              </a:rPr>
              <a:t>qd</a:t>
            </a:r>
            <a:r>
              <a:rPr lang="ru-RU" sz="1100" i="1">
                <a:latin typeface="Arial"/>
                <a:ea typeface="Times New Roman"/>
                <a:cs typeface="Arial"/>
              </a:rPr>
              <a:t>@roskachestvo.gov.ru</a:t>
            </a:r>
            <a:r>
              <a:rPr lang="ru-RU" sz="1100" i="1">
                <a:latin typeface="Arial"/>
                <a:cs typeface="Arial"/>
              </a:rPr>
              <a:t> </a:t>
            </a:r>
          </a:p>
        </p:txBody>
      </p:sp>
      <p:sp>
        <p:nvSpPr>
          <p:cNvPr id="5" name="TextBox 4"/>
          <p:cNvSpPr txBox="1"/>
          <p:nvPr userDrawn="1"/>
        </p:nvSpPr>
        <p:spPr bwMode="auto">
          <a:xfrm>
            <a:off x="2583181" y="809784"/>
            <a:ext cx="51315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 i="1">
                <a:latin typeface="Arial"/>
                <a:cs typeface="Arial"/>
              </a:rPr>
              <a:t>ДИЗАЙН-МАКЕТЫ, СЦЕНАРИЙ КОНКУРСА, ПРЕСС-РЕЛИЗ БУДУТ ПРЕДОСТАВЛЕНЫ ПО ЗАПРОСУ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и вертикальный текст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 bwMode="auto"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Вертикальный заголовок и текст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 bwMode="auto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 bwMode="auto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и объект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27" name="Google Shape;27;p3"/>
          <p:cNvCxnSpPr>
            <a:cxnSpLocks/>
          </p:cNvCxnSpPr>
          <p:nvPr/>
        </p:nvCxnSpPr>
        <p:spPr bwMode="auto">
          <a:xfrm>
            <a:off x="2103120" y="747410"/>
            <a:ext cx="10074608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3"/>
          <p:cNvSpPr txBox="1"/>
          <p:nvPr/>
        </p:nvSpPr>
        <p:spPr bwMode="auto">
          <a:xfrm>
            <a:off x="-296722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  <a:defRPr/>
            </a:pPr>
            <a:r>
              <a:rPr lang="ru-RU" sz="120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ДЕНЬ КАЧЕСТВА 2023</a:t>
            </a:r>
            <a:endParaRPr sz="1200">
              <a:solidFill>
                <a:srgbClr val="FF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29" name="Google Shape;29;p3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20548" y="157639"/>
            <a:ext cx="417651" cy="40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раздела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Два объекта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Сравнение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олько заголовок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Пустой слайд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Объект с подписью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Рисунок с подписью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56093711" name="Google Shape;91;p13"/>
          <p:cNvSpPr txBox="1"/>
          <p:nvPr/>
        </p:nvSpPr>
        <p:spPr bwMode="auto">
          <a:xfrm>
            <a:off x="2574728" y="393648"/>
            <a:ext cx="1463683" cy="366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РИТЕЙЛ</a:t>
            </a:r>
            <a:endParaRPr dirty="0">
              <a:solidFill>
                <a:srgbClr val="002060"/>
              </a:solidFill>
            </a:endParaRPr>
          </a:p>
        </p:txBody>
      </p:sp>
      <p:graphicFrame>
        <p:nvGraphicFramePr>
          <p:cNvPr id="1416711346" name="Google Shape;92;p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856640"/>
              </p:ext>
            </p:extLst>
          </p:nvPr>
        </p:nvGraphicFramePr>
        <p:xfrm>
          <a:off x="404685" y="1156981"/>
          <a:ext cx="11517240" cy="5135370"/>
        </p:xfrm>
        <a:graphic>
          <a:graphicData uri="http://schemas.openxmlformats.org/drawingml/2006/table">
            <a:tbl>
              <a:tblPr firstRow="1" bandRow="1">
                <a:tableStyleId>{EA33E5ED-490C-45B6-B772-8EE4FC7A6954}</a:tableStyleId>
              </a:tblPr>
              <a:tblGrid>
                <a:gridCol w="120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8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6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795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Дата / Период</a:t>
                      </a:r>
                      <a:endParaRPr sz="1300" b="1" dirty="0">
                        <a:latin typeface="Arial"/>
                      </a:endParaRPr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Выгода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Вид активности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Формат / Материалы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Ресурс / Площадка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614">
                <a:tc rowSpan="3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11 - 16 ноября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PR: репутация, доверие клиентов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algn="ctr">
                      <a:solidFill>
                        <a:schemeClr val="dk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Подготовка и размещение информационных сообщений об участии </a:t>
                      </a:r>
                      <a:r>
                        <a:rPr lang="ru-RU" sz="1300" dirty="0">
                          <a:latin typeface="Arial"/>
                          <a:ea typeface="Arial"/>
                          <a:cs typeface="Arial"/>
                        </a:rPr>
                        <a:t>компании 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 проведении Всемирной недели качества/ Дня качества;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Баннер День качества, новости, пресс-релизы, публикации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Информационные ресурсы компании (сайт, соцсети) 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843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Изготовление и интеграция символики и элементов фирменного стиля / девиза Дня качества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u="none" cap="none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Размещение </a:t>
                      </a:r>
                      <a:r>
                        <a:rPr lang="es-ES" sz="1300" b="0" u="none" cap="none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POSM</a:t>
                      </a:r>
                      <a:r>
                        <a:rPr lang="ru-RU" sz="1300" b="0" u="none" cap="none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:</a:t>
                      </a:r>
                      <a:r>
                        <a:rPr lang="ru-RU" sz="1300" b="0" u="none" cap="none" baseline="0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 </a:t>
                      </a:r>
                      <a:r>
                        <a:rPr lang="ru-RU" sz="1300" b="0" u="none" cap="none" baseline="0" dirty="0" err="1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т</a:t>
                      </a:r>
                      <a:r>
                        <a:rPr lang="ru-RU" sz="1300" b="0" u="none" cap="none" dirty="0" err="1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эйбл</a:t>
                      </a:r>
                      <a:r>
                        <a:rPr lang="ru-RU" sz="1300" b="0" u="none" cap="none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-тенты,</a:t>
                      </a:r>
                      <a:r>
                        <a:rPr lang="ru-RU" sz="1300" b="0" u="none" cap="none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u="none" cap="none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электронные табло</a:t>
                      </a:r>
                      <a:r>
                        <a:rPr lang="en-US" sz="1300" b="0" u="none" cap="none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,</a:t>
                      </a:r>
                      <a:r>
                        <a:rPr lang="ru-RU" sz="1300" b="0" u="none" cap="none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воблеры, </a:t>
                      </a:r>
                      <a:r>
                        <a:rPr lang="ru-RU" sz="1300" b="0" u="none" cap="none" dirty="0" err="1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ценникодержатели</a:t>
                      </a:r>
                      <a:r>
                        <a:rPr lang="ru-RU" sz="1300" b="0" u="none" cap="none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,</a:t>
                      </a:r>
                      <a:r>
                        <a:rPr lang="ru-RU" sz="1300" b="0" u="none" cap="none" baseline="0" dirty="0">
                          <a:solidFill>
                            <a:schemeClr val="bg2"/>
                          </a:solidFill>
                          <a:latin typeface="+mn-lt"/>
                          <a:ea typeface="Arial"/>
                          <a:cs typeface="Arial"/>
                        </a:rPr>
                        <a:t> стопперы и др.</a:t>
                      </a:r>
                      <a:r>
                        <a:rPr lang="ru-RU" sz="13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Интеграция в каталоги</a:t>
                      </a:r>
                      <a:endParaRPr sz="1300" u="none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Торговый</a:t>
                      </a:r>
                      <a:r>
                        <a:rPr lang="ru-RU" sz="1300" b="0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 зал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949">
                <a:tc vMerge="1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Специальные акции/предложения в Неделю качества для повышения лояльности клиентов</a:t>
                      </a:r>
                      <a:endParaRPr lang="ru-RU" sz="1300" b="0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Дегустации,</a:t>
                      </a:r>
                      <a:r>
                        <a:rPr lang="ru-RU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сэмплинги</a:t>
                      </a:r>
                      <a:endParaRPr lang="ru-RU" sz="13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Спецвыкладка</a:t>
                      </a: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паллеты товаров со Знаком качества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Розыгрыши</a:t>
                      </a:r>
                      <a:endParaRPr lang="ru-RU" sz="1300" dirty="0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Торговый зал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977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Calibri"/>
                        </a:rPr>
                        <a:t>14 ноября</a:t>
                      </a:r>
                      <a:endParaRPr sz="1300"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Поздравление партнеров и клиентов с Днем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Открытка с Днем качества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Пост в соцсетях, 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  <a:ea typeface="Arial"/>
                          <a:cs typeface="Arial"/>
                        </a:rPr>
                        <a:t>Объявление в торговом зале</a:t>
                      </a:r>
                      <a:endParaRPr sz="13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9182050"/>
                  </a:ext>
                </a:extLst>
              </a:tr>
              <a:tr h="698614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Октябрь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HR: мотивация персонала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Проведение конкурса среди поставщиков / сотрудников «Лидер качества года»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Корпоративный конкурс как предварительный этап  для подачи заявки на «Лидер качества»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Офисы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Рисунок 4">
            <a:extLst>
              <a:ext uri="{FF2B5EF4-FFF2-40B4-BE49-F238E27FC236}">
                <a16:creationId xmlns:a16="http://schemas.microsoft.com/office/drawing/2014/main" id="{F21D804D-C1E1-2673-B5E9-C9AA69EB3B06}"/>
              </a:ext>
            </a:extLst>
          </p:cNvPr>
          <p:cNvGrpSpPr/>
          <p:nvPr/>
        </p:nvGrpSpPr>
        <p:grpSpPr>
          <a:xfrm>
            <a:off x="-14937" y="2494063"/>
            <a:ext cx="12292662" cy="1432116"/>
            <a:chOff x="-14937" y="2494063"/>
            <a:chExt cx="12292662" cy="1432116"/>
          </a:xfrm>
        </p:grpSpPr>
        <p:sp>
          <p:nvSpPr>
            <p:cNvPr id="3" name="Полилиния: фигура 82">
              <a:extLst>
                <a:ext uri="{FF2B5EF4-FFF2-40B4-BE49-F238E27FC236}">
                  <a16:creationId xmlns:a16="http://schemas.microsoft.com/office/drawing/2014/main" id="{037BEC88-E940-4E83-C798-E0A943B7342F}"/>
                </a:ext>
              </a:extLst>
            </p:cNvPr>
            <p:cNvSpPr/>
            <p:nvPr/>
          </p:nvSpPr>
          <p:spPr>
            <a:xfrm>
              <a:off x="-14937" y="2494063"/>
              <a:ext cx="329514" cy="1432116"/>
            </a:xfrm>
            <a:custGeom>
              <a:avLst/>
              <a:gdLst>
                <a:gd name="connsiteX0" fmla="*/ 3162 w 329513"/>
                <a:gd name="connsiteY0" fmla="*/ 3162 h 1432116"/>
                <a:gd name="connsiteX1" fmla="*/ 328240 w 329513"/>
                <a:gd name="connsiteY1" fmla="*/ 3162 h 1432116"/>
                <a:gd name="connsiteX2" fmla="*/ 328240 w 329513"/>
                <a:gd name="connsiteY2" fmla="*/ 1432743 h 1432116"/>
                <a:gd name="connsiteX3" fmla="*/ 3162 w 329513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513" h="1432116">
                  <a:moveTo>
                    <a:pt x="3162" y="3162"/>
                  </a:moveTo>
                  <a:lnTo>
                    <a:pt x="328240" y="3162"/>
                  </a:lnTo>
                  <a:lnTo>
                    <a:pt x="328240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E61E25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Полилиния: фигура 83">
              <a:extLst>
                <a:ext uri="{FF2B5EF4-FFF2-40B4-BE49-F238E27FC236}">
                  <a16:creationId xmlns:a16="http://schemas.microsoft.com/office/drawing/2014/main" id="{D5B9A951-2331-0A21-FDDA-CBA6174AE9DC}"/>
                </a:ext>
              </a:extLst>
            </p:cNvPr>
            <p:cNvSpPr/>
            <p:nvPr/>
          </p:nvSpPr>
          <p:spPr>
            <a:xfrm>
              <a:off x="11884844" y="2494063"/>
              <a:ext cx="392881" cy="1432116"/>
            </a:xfrm>
            <a:custGeom>
              <a:avLst/>
              <a:gdLst>
                <a:gd name="connsiteX0" fmla="*/ 3162 w 392881"/>
                <a:gd name="connsiteY0" fmla="*/ 3162 h 1432116"/>
                <a:gd name="connsiteX1" fmla="*/ 396043 w 392881"/>
                <a:gd name="connsiteY1" fmla="*/ 3162 h 1432116"/>
                <a:gd name="connsiteX2" fmla="*/ 396043 w 392881"/>
                <a:gd name="connsiteY2" fmla="*/ 1432743 h 1432116"/>
                <a:gd name="connsiteX3" fmla="*/ 3162 w 392881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81" h="1432116">
                  <a:moveTo>
                    <a:pt x="3162" y="3162"/>
                  </a:moveTo>
                  <a:lnTo>
                    <a:pt x="396043" y="3162"/>
                  </a:lnTo>
                  <a:lnTo>
                    <a:pt x="396043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21428D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165</Words>
  <Application>Microsoft Macintosh PowerPoint</Application>
  <DocSecurity>0</DocSecurity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Тема Office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Devinport Lucas</cp:lastModifiedBy>
  <cp:revision>23</cp:revision>
  <dcterms:modified xsi:type="dcterms:W3CDTF">2024-07-26T09:04:22Z</dcterms:modified>
  <cp:category/>
  <dc:identifier/>
  <cp:contentStatus/>
  <dc:language/>
  <cp:version/>
</cp:coreProperties>
</file>